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7"/>
  </p:notesMasterIdLst>
  <p:sldIdLst>
    <p:sldId id="256" r:id="rId2"/>
    <p:sldId id="267" r:id="rId3"/>
    <p:sldId id="304" r:id="rId4"/>
    <p:sldId id="257" r:id="rId5"/>
    <p:sldId id="258" r:id="rId6"/>
    <p:sldId id="259" r:id="rId7"/>
    <p:sldId id="261" r:id="rId8"/>
    <p:sldId id="266" r:id="rId9"/>
    <p:sldId id="283" r:id="rId10"/>
    <p:sldId id="262" r:id="rId11"/>
    <p:sldId id="306" r:id="rId12"/>
    <p:sldId id="268" r:id="rId13"/>
    <p:sldId id="276" r:id="rId14"/>
    <p:sldId id="274" r:id="rId15"/>
    <p:sldId id="277" r:id="rId16"/>
    <p:sldId id="278" r:id="rId17"/>
    <p:sldId id="282" r:id="rId18"/>
    <p:sldId id="307" r:id="rId19"/>
    <p:sldId id="305" r:id="rId20"/>
    <p:sldId id="272" r:id="rId21"/>
    <p:sldId id="284" r:id="rId22"/>
    <p:sldId id="285" r:id="rId23"/>
    <p:sldId id="273" r:id="rId24"/>
    <p:sldId id="313" r:id="rId25"/>
    <p:sldId id="314" r:id="rId26"/>
    <p:sldId id="271" r:id="rId27"/>
    <p:sldId id="287" r:id="rId28"/>
    <p:sldId id="315" r:id="rId29"/>
    <p:sldId id="264" r:id="rId30"/>
    <p:sldId id="288" r:id="rId31"/>
    <p:sldId id="289" r:id="rId32"/>
    <p:sldId id="337" r:id="rId33"/>
    <p:sldId id="325" r:id="rId34"/>
    <p:sldId id="334" r:id="rId35"/>
    <p:sldId id="326" r:id="rId36"/>
    <p:sldId id="328" r:id="rId37"/>
    <p:sldId id="333" r:id="rId38"/>
    <p:sldId id="329" r:id="rId39"/>
    <p:sldId id="330" r:id="rId40"/>
    <p:sldId id="332" r:id="rId41"/>
    <p:sldId id="297" r:id="rId42"/>
    <p:sldId id="298" r:id="rId43"/>
    <p:sldId id="299" r:id="rId44"/>
    <p:sldId id="301"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5" autoAdjust="0"/>
    <p:restoredTop sz="95196" autoAdjust="0"/>
  </p:normalViewPr>
  <p:slideViewPr>
    <p:cSldViewPr snapToGrid="0">
      <p:cViewPr varScale="1">
        <p:scale>
          <a:sx n="85" d="100"/>
          <a:sy n="85" d="100"/>
        </p:scale>
        <p:origin x="85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F8D8A6EC-D565-4AD4-8787-07557816DF99}">
      <dgm:prSet phldrT="[Text]" custT="1"/>
      <dgm:spPr/>
      <dgm:t>
        <a:bodyPr/>
        <a:lstStyle/>
        <a:p>
          <a:r>
            <a:rPr lang="en-GB" sz="1800" dirty="0">
              <a:solidFill>
                <a:schemeClr val="bg1"/>
              </a:solidFill>
              <a:latin typeface="+mj-lt"/>
              <a:cs typeface="Times New Roman" panose="02020603050405020304" pitchFamily="18" charset="0"/>
            </a:rPr>
            <a:t>Understanding the meaning of Psychology </a:t>
          </a:r>
          <a:endParaRPr lang="en-US" sz="1800" dirty="0">
            <a:solidFill>
              <a:schemeClr val="bg1"/>
            </a:solidFill>
            <a:latin typeface="+mj-lt"/>
            <a:cs typeface="Times New Roman" panose="02020603050405020304" pitchFamily="18" charset="0"/>
          </a:endParaRPr>
        </a:p>
      </dgm:t>
    </dgm:pt>
    <dgm:pt modelId="{C47F942C-7851-45C6-8C59-A13E1FD806D1}" type="parTrans" cxnId="{23E191D3-0CDA-438C-9FD6-7E65FF0239B4}">
      <dgm:prSet/>
      <dgm:spPr/>
      <dgm:t>
        <a:bodyPr/>
        <a:lstStyle/>
        <a:p>
          <a:endParaRPr lang="en-US"/>
        </a:p>
      </dgm:t>
    </dgm:pt>
    <dgm:pt modelId="{B5659690-6727-4922-992D-297AFC23DA6A}" type="sibTrans" cxnId="{23E191D3-0CDA-438C-9FD6-7E65FF0239B4}">
      <dgm:prSet/>
      <dgm:spPr/>
      <dgm:t>
        <a:bodyPr/>
        <a:lstStyle/>
        <a:p>
          <a:endParaRPr lang="en-US"/>
        </a:p>
      </dgm:t>
    </dgm:pt>
    <dgm:pt modelId="{E2D9A79A-4C72-40BD-81C4-36B1217751BA}">
      <dgm:prSet phldrT="[Text]" custT="1"/>
      <dgm:spPr/>
      <dgm:t>
        <a:bodyPr/>
        <a:lstStyle/>
        <a:p>
          <a:r>
            <a:rPr lang="en-US" sz="1800" dirty="0"/>
            <a:t>Scope of psychology</a:t>
          </a:r>
          <a:endParaRPr lang="en-US" sz="1800" dirty="0">
            <a:latin typeface="Times New Roman" panose="02020603050405020304" pitchFamily="18" charset="0"/>
            <a:cs typeface="Times New Roman" panose="02020603050405020304" pitchFamily="18" charset="0"/>
          </a:endParaRPr>
        </a:p>
      </dgm:t>
    </dgm:pt>
    <dgm:pt modelId="{C32EE881-8ABF-48D1-A42A-043CB901BF49}" type="parTrans" cxnId="{06DEEB35-CA5F-4400-9A59-E4A2F78C9695}">
      <dgm:prSet/>
      <dgm:spPr/>
      <dgm:t>
        <a:bodyPr/>
        <a:lstStyle/>
        <a:p>
          <a:endParaRPr lang="en-US"/>
        </a:p>
      </dgm:t>
    </dgm:pt>
    <dgm:pt modelId="{4233AA49-9AA5-44E1-AC04-0C0B08BB56AD}" type="sibTrans" cxnId="{06DEEB35-CA5F-4400-9A59-E4A2F78C9695}">
      <dgm:prSet/>
      <dgm:spPr/>
      <dgm:t>
        <a:bodyPr/>
        <a:lstStyle/>
        <a:p>
          <a:endParaRPr lang="en-US"/>
        </a:p>
      </dgm:t>
    </dgm:pt>
    <dgm:pt modelId="{87EA2003-446A-4A96-AF0D-5599A28DF56F}">
      <dgm:prSet phldrT="[Text]" custT="1"/>
      <dgm:spPr/>
      <dgm:t>
        <a:bodyPr/>
        <a:lstStyle/>
        <a:p>
          <a:r>
            <a:rPr lang="en-US" sz="1800" dirty="0"/>
            <a:t>Goals of Psychology </a:t>
          </a:r>
          <a:endParaRPr lang="en-US" sz="1800" dirty="0">
            <a:latin typeface="Times New Roman" panose="02020603050405020304" pitchFamily="18" charset="0"/>
            <a:cs typeface="Times New Roman" panose="02020603050405020304" pitchFamily="18" charset="0"/>
          </a:endParaRPr>
        </a:p>
      </dgm:t>
    </dgm:pt>
    <dgm:pt modelId="{C03DD155-1800-4462-A625-9F8F6272BADB}" type="parTrans" cxnId="{A5E4AAD9-ADA9-4C05-91E0-109930334C3D}">
      <dgm:prSet/>
      <dgm:spPr/>
      <dgm:t>
        <a:bodyPr/>
        <a:lstStyle/>
        <a:p>
          <a:endParaRPr lang="en-US"/>
        </a:p>
      </dgm:t>
    </dgm:pt>
    <dgm:pt modelId="{0F247CAC-C4DE-4C66-AB97-89D45DB6438D}" type="sibTrans" cxnId="{A5E4AAD9-ADA9-4C05-91E0-109930334C3D}">
      <dgm:prSet/>
      <dgm:spPr/>
      <dgm:t>
        <a:bodyPr/>
        <a:lstStyle/>
        <a:p>
          <a:endParaRPr lang="en-US"/>
        </a:p>
      </dgm:t>
    </dgm:pt>
    <dgm:pt modelId="{1B3D2CAC-67AD-4462-B57F-C04A493880C0}">
      <dgm:prSet phldrT="[Text]" custT="1"/>
      <dgm:spPr/>
      <dgm:t>
        <a:bodyPr/>
        <a:lstStyle/>
        <a:p>
          <a:r>
            <a:rPr lang="en-US" sz="1800" dirty="0">
              <a:solidFill>
                <a:schemeClr val="bg1"/>
              </a:solidFill>
            </a:rPr>
            <a:t>Psychology as a science</a:t>
          </a:r>
          <a:endParaRPr lang="en-US" sz="1800" dirty="0">
            <a:solidFill>
              <a:schemeClr val="bg1"/>
            </a:solidFill>
            <a:latin typeface="Times New Roman" panose="02020603050405020304" pitchFamily="18" charset="0"/>
            <a:cs typeface="Times New Roman" panose="02020603050405020304" pitchFamily="18" charset="0"/>
          </a:endParaRPr>
        </a:p>
      </dgm:t>
    </dgm:pt>
    <dgm:pt modelId="{A37475D4-A150-44BD-9878-87863B2943C6}" type="sibTrans" cxnId="{3CFC01E0-F9CE-45B9-95D5-3E48976C3A0D}">
      <dgm:prSet/>
      <dgm:spPr/>
      <dgm:t>
        <a:bodyPr/>
        <a:lstStyle/>
        <a:p>
          <a:endParaRPr lang="en-US"/>
        </a:p>
      </dgm:t>
    </dgm:pt>
    <dgm:pt modelId="{A67A8B5D-F0B2-4EAF-B100-1AB5D8444DBA}" type="parTrans" cxnId="{3CFC01E0-F9CE-45B9-95D5-3E48976C3A0D}">
      <dgm:prSet/>
      <dgm:spPr/>
      <dgm:t>
        <a:bodyPr/>
        <a:lstStyle/>
        <a:p>
          <a:endParaRPr lang="en-US"/>
        </a:p>
      </dgm:t>
    </dgm:pt>
    <dgm:pt modelId="{CB7EA37F-BF4F-4CF2-AC43-4502DA9A1366}">
      <dgm:prSet custT="1"/>
      <dgm:spPr/>
      <dgm:t>
        <a:bodyPr/>
        <a:lstStyle/>
        <a:p>
          <a:r>
            <a:rPr lang="en-US" sz="1800" dirty="0"/>
            <a:t>Key debates in Psychology</a:t>
          </a:r>
        </a:p>
      </dgm:t>
    </dgm:pt>
    <dgm:pt modelId="{CD437943-A0E0-407A-BECB-4775AEE9F161}" type="parTrans" cxnId="{EE666781-B7DC-4D90-93F1-64F49CCAF4BC}">
      <dgm:prSet/>
      <dgm:spPr/>
      <dgm:t>
        <a:bodyPr/>
        <a:lstStyle/>
        <a:p>
          <a:endParaRPr lang="en-US"/>
        </a:p>
      </dgm:t>
    </dgm:pt>
    <dgm:pt modelId="{E0292CE4-8C6F-4EDA-97EB-324E226978F2}" type="sibTrans" cxnId="{EE666781-B7DC-4D90-93F1-64F49CCAF4BC}">
      <dgm:prSet/>
      <dgm:spPr/>
      <dgm:t>
        <a:bodyPr/>
        <a:lstStyle/>
        <a:p>
          <a:endParaRPr lang="en-US"/>
        </a:p>
      </dgm:t>
    </dgm:pt>
    <dgm:pt modelId="{995CB92C-7112-49FE-A869-FDCAD21F21D4}">
      <dgm:prSet custT="1"/>
      <dgm:spPr/>
      <dgm:t>
        <a:bodyPr/>
        <a:lstStyle/>
        <a:p>
          <a:r>
            <a:rPr lang="en-US" sz="1800" dirty="0"/>
            <a:t>Branches of Psychology</a:t>
          </a:r>
        </a:p>
      </dgm:t>
    </dgm:pt>
    <dgm:pt modelId="{A3366253-08D2-433F-9657-1C57BE8B7B34}" type="parTrans" cxnId="{710C2B7F-32FF-4BA5-97C5-3A5170109072}">
      <dgm:prSet/>
      <dgm:spPr/>
      <dgm:t>
        <a:bodyPr/>
        <a:lstStyle/>
        <a:p>
          <a:endParaRPr lang="en-US"/>
        </a:p>
      </dgm:t>
    </dgm:pt>
    <dgm:pt modelId="{ACF3034A-96F5-4E9B-AA1F-E5175DF44062}" type="sibTrans" cxnId="{710C2B7F-32FF-4BA5-97C5-3A5170109072}">
      <dgm:prSet/>
      <dgm:spPr/>
      <dgm:t>
        <a:bodyPr/>
        <a:lstStyle/>
        <a:p>
          <a:endParaRPr lang="en-US"/>
        </a:p>
      </dgm:t>
    </dgm:pt>
    <dgm:pt modelId="{DD53DAB3-BFED-414F-B7F8-7C5A263B0839}" type="pres">
      <dgm:prSet presAssocID="{1C9135AE-6AC8-4ABE-A17C-18381220CC93}" presName="linear" presStyleCnt="0">
        <dgm:presLayoutVars>
          <dgm:dir/>
          <dgm:animLvl val="lvl"/>
          <dgm:resizeHandles val="exact"/>
        </dgm:presLayoutVars>
      </dgm:prSet>
      <dgm:spPr/>
    </dgm:pt>
    <dgm:pt modelId="{197ABFB2-A0FB-47C6-B8E2-BAF157734C16}" type="pres">
      <dgm:prSet presAssocID="{F8D8A6EC-D565-4AD4-8787-07557816DF99}" presName="parentLin" presStyleCnt="0"/>
      <dgm:spPr/>
    </dgm:pt>
    <dgm:pt modelId="{7A14839B-52A5-4E19-9558-8B9BA160460E}" type="pres">
      <dgm:prSet presAssocID="{F8D8A6EC-D565-4AD4-8787-07557816DF99}" presName="parentLeftMargin" presStyleLbl="node1" presStyleIdx="0" presStyleCnt="6"/>
      <dgm:spPr/>
    </dgm:pt>
    <dgm:pt modelId="{6A4BC10B-98D2-4273-A1C5-4CA61623BDF3}" type="pres">
      <dgm:prSet presAssocID="{F8D8A6EC-D565-4AD4-8787-07557816DF99}" presName="parentText" presStyleLbl="node1" presStyleIdx="0" presStyleCnt="6" custScaleY="137875">
        <dgm:presLayoutVars>
          <dgm:chMax val="0"/>
          <dgm:bulletEnabled val="1"/>
        </dgm:presLayoutVars>
      </dgm:prSet>
      <dgm:spPr/>
    </dgm:pt>
    <dgm:pt modelId="{744D06AB-6D63-4A4F-857F-40C616DAB6E2}" type="pres">
      <dgm:prSet presAssocID="{F8D8A6EC-D565-4AD4-8787-07557816DF99}" presName="negativeSpace" presStyleCnt="0"/>
      <dgm:spPr/>
    </dgm:pt>
    <dgm:pt modelId="{727AC3B1-A845-4EBE-B7E2-2D850ACCCC02}" type="pres">
      <dgm:prSet presAssocID="{F8D8A6EC-D565-4AD4-8787-07557816DF99}" presName="childText" presStyleLbl="conFgAcc1" presStyleIdx="0" presStyleCnt="6">
        <dgm:presLayoutVars>
          <dgm:bulletEnabled val="1"/>
        </dgm:presLayoutVars>
      </dgm:prSet>
      <dgm:spPr/>
    </dgm:pt>
    <dgm:pt modelId="{1B4CB0D2-D090-4BC9-9BBE-6A666F557DFD}" type="pres">
      <dgm:prSet presAssocID="{B5659690-6727-4922-992D-297AFC23DA6A}" presName="spaceBetweenRectangles" presStyleCnt="0"/>
      <dgm:spPr/>
    </dgm:pt>
    <dgm:pt modelId="{B394B215-65EF-4098-8887-0FA3583D0EF5}" type="pres">
      <dgm:prSet presAssocID="{1B3D2CAC-67AD-4462-B57F-C04A493880C0}" presName="parentLin" presStyleCnt="0"/>
      <dgm:spPr/>
    </dgm:pt>
    <dgm:pt modelId="{0DE26F72-F603-42AB-991C-51B309137BBC}" type="pres">
      <dgm:prSet presAssocID="{1B3D2CAC-67AD-4462-B57F-C04A493880C0}" presName="parentLeftMargin" presStyleLbl="node1" presStyleIdx="0" presStyleCnt="6"/>
      <dgm:spPr/>
    </dgm:pt>
    <dgm:pt modelId="{C9FFCFE8-A903-4DC0-BC59-7A7ED4467838}" type="pres">
      <dgm:prSet presAssocID="{1B3D2CAC-67AD-4462-B57F-C04A493880C0}" presName="parentText" presStyleLbl="node1" presStyleIdx="1" presStyleCnt="6">
        <dgm:presLayoutVars>
          <dgm:chMax val="0"/>
          <dgm:bulletEnabled val="1"/>
        </dgm:presLayoutVars>
      </dgm:prSet>
      <dgm:spPr/>
    </dgm:pt>
    <dgm:pt modelId="{3AA9231E-CE60-47EB-AD5E-09DB800B9CA3}" type="pres">
      <dgm:prSet presAssocID="{1B3D2CAC-67AD-4462-B57F-C04A493880C0}" presName="negativeSpace" presStyleCnt="0"/>
      <dgm:spPr/>
    </dgm:pt>
    <dgm:pt modelId="{1E48387E-346D-4570-8CBE-590C445CF5F7}" type="pres">
      <dgm:prSet presAssocID="{1B3D2CAC-67AD-4462-B57F-C04A493880C0}" presName="childText" presStyleLbl="conFgAcc1" presStyleIdx="1" presStyleCnt="6">
        <dgm:presLayoutVars>
          <dgm:bulletEnabled val="1"/>
        </dgm:presLayoutVars>
      </dgm:prSet>
      <dgm:spPr/>
    </dgm:pt>
    <dgm:pt modelId="{C27F51AC-4369-4AA3-8B30-221DB23C88CD}" type="pres">
      <dgm:prSet presAssocID="{A37475D4-A150-44BD-9878-87863B2943C6}" presName="spaceBetweenRectangles" presStyleCnt="0"/>
      <dgm:spPr/>
    </dgm:pt>
    <dgm:pt modelId="{5AC723E9-C483-4EF5-A2A9-F20B409B6BE3}" type="pres">
      <dgm:prSet presAssocID="{E2D9A79A-4C72-40BD-81C4-36B1217751BA}" presName="parentLin" presStyleCnt="0"/>
      <dgm:spPr/>
    </dgm:pt>
    <dgm:pt modelId="{FB981881-6964-455E-A738-82CFEF5A65FA}" type="pres">
      <dgm:prSet presAssocID="{E2D9A79A-4C72-40BD-81C4-36B1217751BA}" presName="parentLeftMargin" presStyleLbl="node1" presStyleIdx="1" presStyleCnt="6"/>
      <dgm:spPr/>
    </dgm:pt>
    <dgm:pt modelId="{724D9FD3-5669-4A5B-AEAB-BD00BC4F2961}" type="pres">
      <dgm:prSet presAssocID="{E2D9A79A-4C72-40BD-81C4-36B1217751BA}" presName="parentText" presStyleLbl="node1" presStyleIdx="2" presStyleCnt="6">
        <dgm:presLayoutVars>
          <dgm:chMax val="0"/>
          <dgm:bulletEnabled val="1"/>
        </dgm:presLayoutVars>
      </dgm:prSet>
      <dgm:spPr/>
    </dgm:pt>
    <dgm:pt modelId="{222E912B-4BCC-47B6-8547-613F896277C1}" type="pres">
      <dgm:prSet presAssocID="{E2D9A79A-4C72-40BD-81C4-36B1217751BA}" presName="negativeSpace" presStyleCnt="0"/>
      <dgm:spPr/>
    </dgm:pt>
    <dgm:pt modelId="{F96D2324-AA00-480C-AB6E-26496372F80E}" type="pres">
      <dgm:prSet presAssocID="{E2D9A79A-4C72-40BD-81C4-36B1217751BA}" presName="childText" presStyleLbl="conFgAcc1" presStyleIdx="2" presStyleCnt="6">
        <dgm:presLayoutVars>
          <dgm:bulletEnabled val="1"/>
        </dgm:presLayoutVars>
      </dgm:prSet>
      <dgm:spPr/>
    </dgm:pt>
    <dgm:pt modelId="{9960AE8E-BAC1-4593-BA53-E907AAA9F784}" type="pres">
      <dgm:prSet presAssocID="{4233AA49-9AA5-44E1-AC04-0C0B08BB56AD}" presName="spaceBetweenRectangles" presStyleCnt="0"/>
      <dgm:spPr/>
    </dgm:pt>
    <dgm:pt modelId="{A4865AF8-34E3-4551-8879-04EB46EB8D14}" type="pres">
      <dgm:prSet presAssocID="{87EA2003-446A-4A96-AF0D-5599A28DF56F}" presName="parentLin" presStyleCnt="0"/>
      <dgm:spPr/>
    </dgm:pt>
    <dgm:pt modelId="{7C15FB25-0E27-4C07-8CA2-6BD83780D1D7}" type="pres">
      <dgm:prSet presAssocID="{87EA2003-446A-4A96-AF0D-5599A28DF56F}" presName="parentLeftMargin" presStyleLbl="node1" presStyleIdx="2" presStyleCnt="6"/>
      <dgm:spPr/>
    </dgm:pt>
    <dgm:pt modelId="{6859E69E-17A9-4D50-893C-D82479F8DEAE}" type="pres">
      <dgm:prSet presAssocID="{87EA2003-446A-4A96-AF0D-5599A28DF56F}" presName="parentText" presStyleLbl="node1" presStyleIdx="3" presStyleCnt="6">
        <dgm:presLayoutVars>
          <dgm:chMax val="0"/>
          <dgm:bulletEnabled val="1"/>
        </dgm:presLayoutVars>
      </dgm:prSet>
      <dgm:spPr/>
    </dgm:pt>
    <dgm:pt modelId="{4A83B801-1F2A-4768-A1BD-CDBB82E8C53C}" type="pres">
      <dgm:prSet presAssocID="{87EA2003-446A-4A96-AF0D-5599A28DF56F}" presName="negativeSpace" presStyleCnt="0"/>
      <dgm:spPr/>
    </dgm:pt>
    <dgm:pt modelId="{E1DB3CD6-FFAD-45FA-9B86-93EAE5F895AE}" type="pres">
      <dgm:prSet presAssocID="{87EA2003-446A-4A96-AF0D-5599A28DF56F}" presName="childText" presStyleLbl="conFgAcc1" presStyleIdx="3" presStyleCnt="6" custLinFactY="83497" custLinFactNeighborX="1213" custLinFactNeighborY="100000">
        <dgm:presLayoutVars>
          <dgm:bulletEnabled val="1"/>
        </dgm:presLayoutVars>
      </dgm:prSet>
      <dgm:spPr/>
    </dgm:pt>
    <dgm:pt modelId="{6146F5C9-98BD-4835-AB09-DB12C917F587}" type="pres">
      <dgm:prSet presAssocID="{0F247CAC-C4DE-4C66-AB97-89D45DB6438D}" presName="spaceBetweenRectangles" presStyleCnt="0"/>
      <dgm:spPr/>
    </dgm:pt>
    <dgm:pt modelId="{5D36EFF6-2A64-4527-A456-E26D1B6AFF38}" type="pres">
      <dgm:prSet presAssocID="{CB7EA37F-BF4F-4CF2-AC43-4502DA9A1366}" presName="parentLin" presStyleCnt="0"/>
      <dgm:spPr/>
    </dgm:pt>
    <dgm:pt modelId="{E759B636-3E39-4B0A-81AD-8B25FF599A5B}" type="pres">
      <dgm:prSet presAssocID="{CB7EA37F-BF4F-4CF2-AC43-4502DA9A1366}" presName="parentLeftMargin" presStyleLbl="node1" presStyleIdx="3" presStyleCnt="6"/>
      <dgm:spPr/>
    </dgm:pt>
    <dgm:pt modelId="{A6134E3F-8CB6-443B-80A3-03E69763C3ED}" type="pres">
      <dgm:prSet presAssocID="{CB7EA37F-BF4F-4CF2-AC43-4502DA9A1366}" presName="parentText" presStyleLbl="node1" presStyleIdx="4" presStyleCnt="6">
        <dgm:presLayoutVars>
          <dgm:chMax val="0"/>
          <dgm:bulletEnabled val="1"/>
        </dgm:presLayoutVars>
      </dgm:prSet>
      <dgm:spPr/>
    </dgm:pt>
    <dgm:pt modelId="{AACC9D9F-0D33-4058-98FE-C3C172AA95B4}" type="pres">
      <dgm:prSet presAssocID="{CB7EA37F-BF4F-4CF2-AC43-4502DA9A1366}" presName="negativeSpace" presStyleCnt="0"/>
      <dgm:spPr/>
    </dgm:pt>
    <dgm:pt modelId="{7CAAC51C-7453-423E-B617-616C85050204}" type="pres">
      <dgm:prSet presAssocID="{CB7EA37F-BF4F-4CF2-AC43-4502DA9A1366}" presName="childText" presStyleLbl="conFgAcc1" presStyleIdx="4" presStyleCnt="6">
        <dgm:presLayoutVars>
          <dgm:bulletEnabled val="1"/>
        </dgm:presLayoutVars>
      </dgm:prSet>
      <dgm:spPr/>
    </dgm:pt>
    <dgm:pt modelId="{8423282C-9A21-4B96-919D-CB6C594883A2}" type="pres">
      <dgm:prSet presAssocID="{E0292CE4-8C6F-4EDA-97EB-324E226978F2}" presName="spaceBetweenRectangles" presStyleCnt="0"/>
      <dgm:spPr/>
    </dgm:pt>
    <dgm:pt modelId="{50479FC3-664D-441B-A01C-4DADEDF0D982}" type="pres">
      <dgm:prSet presAssocID="{995CB92C-7112-49FE-A869-FDCAD21F21D4}" presName="parentLin" presStyleCnt="0"/>
      <dgm:spPr/>
    </dgm:pt>
    <dgm:pt modelId="{C9FCA8C3-7EB2-4EF7-8D0A-A0050AA3BAB0}" type="pres">
      <dgm:prSet presAssocID="{995CB92C-7112-49FE-A869-FDCAD21F21D4}" presName="parentLeftMargin" presStyleLbl="node1" presStyleIdx="4" presStyleCnt="6"/>
      <dgm:spPr/>
    </dgm:pt>
    <dgm:pt modelId="{488A1CF5-885B-4234-8DAF-48169FF17467}" type="pres">
      <dgm:prSet presAssocID="{995CB92C-7112-49FE-A869-FDCAD21F21D4}" presName="parentText" presStyleLbl="node1" presStyleIdx="5" presStyleCnt="6">
        <dgm:presLayoutVars>
          <dgm:chMax val="0"/>
          <dgm:bulletEnabled val="1"/>
        </dgm:presLayoutVars>
      </dgm:prSet>
      <dgm:spPr/>
    </dgm:pt>
    <dgm:pt modelId="{0B43FE74-7ED5-4931-B8EE-75330A4C9F4E}" type="pres">
      <dgm:prSet presAssocID="{995CB92C-7112-49FE-A869-FDCAD21F21D4}" presName="negativeSpace" presStyleCnt="0"/>
      <dgm:spPr/>
    </dgm:pt>
    <dgm:pt modelId="{FAFF4A89-949D-44B3-8525-D4219ACE39F8}" type="pres">
      <dgm:prSet presAssocID="{995CB92C-7112-49FE-A869-FDCAD21F21D4}" presName="childText" presStyleLbl="conFgAcc1" presStyleIdx="5" presStyleCnt="6">
        <dgm:presLayoutVars>
          <dgm:bulletEnabled val="1"/>
        </dgm:presLayoutVars>
      </dgm:prSet>
      <dgm:spPr/>
    </dgm:pt>
  </dgm:ptLst>
  <dgm:cxnLst>
    <dgm:cxn modelId="{66EB4A29-B1B5-4EAF-9B6A-B95D11CA7D22}" type="presOf" srcId="{F8D8A6EC-D565-4AD4-8787-07557816DF99}" destId="{7A14839B-52A5-4E19-9558-8B9BA160460E}" srcOrd="0" destOrd="0" presId="urn:microsoft.com/office/officeart/2005/8/layout/list1"/>
    <dgm:cxn modelId="{06DEEB35-CA5F-4400-9A59-E4A2F78C9695}" srcId="{1C9135AE-6AC8-4ABE-A17C-18381220CC93}" destId="{E2D9A79A-4C72-40BD-81C4-36B1217751BA}" srcOrd="2" destOrd="0" parTransId="{C32EE881-8ABF-48D1-A42A-043CB901BF49}" sibTransId="{4233AA49-9AA5-44E1-AC04-0C0B08BB56AD}"/>
    <dgm:cxn modelId="{4EA6A966-595A-4C82-8CCA-9A8BF02DCBC6}" type="presOf" srcId="{F8D8A6EC-D565-4AD4-8787-07557816DF99}" destId="{6A4BC10B-98D2-4273-A1C5-4CA61623BDF3}" srcOrd="1" destOrd="0" presId="urn:microsoft.com/office/officeart/2005/8/layout/list1"/>
    <dgm:cxn modelId="{D790816F-4F85-43ED-B59C-8E84E6449A56}" type="presOf" srcId="{1C9135AE-6AC8-4ABE-A17C-18381220CC93}" destId="{DD53DAB3-BFED-414F-B7F8-7C5A263B0839}" srcOrd="0" destOrd="0" presId="urn:microsoft.com/office/officeart/2005/8/layout/list1"/>
    <dgm:cxn modelId="{24DB0E57-810E-408D-A614-A4BFE3CCA69B}" type="presOf" srcId="{87EA2003-446A-4A96-AF0D-5599A28DF56F}" destId="{6859E69E-17A9-4D50-893C-D82479F8DEAE}" srcOrd="1" destOrd="0" presId="urn:microsoft.com/office/officeart/2005/8/layout/list1"/>
    <dgm:cxn modelId="{17DF3B59-6086-4D47-95A3-7A3EB10E64E8}" type="presOf" srcId="{87EA2003-446A-4A96-AF0D-5599A28DF56F}" destId="{7C15FB25-0E27-4C07-8CA2-6BD83780D1D7}" srcOrd="0" destOrd="0" presId="urn:microsoft.com/office/officeart/2005/8/layout/list1"/>
    <dgm:cxn modelId="{9D315A7B-A70A-4406-AE5F-698B4113318B}" type="presOf" srcId="{1B3D2CAC-67AD-4462-B57F-C04A493880C0}" destId="{C9FFCFE8-A903-4DC0-BC59-7A7ED4467838}" srcOrd="1" destOrd="0" presId="urn:microsoft.com/office/officeart/2005/8/layout/list1"/>
    <dgm:cxn modelId="{710C2B7F-32FF-4BA5-97C5-3A5170109072}" srcId="{1C9135AE-6AC8-4ABE-A17C-18381220CC93}" destId="{995CB92C-7112-49FE-A869-FDCAD21F21D4}" srcOrd="5" destOrd="0" parTransId="{A3366253-08D2-433F-9657-1C57BE8B7B34}" sibTransId="{ACF3034A-96F5-4E9B-AA1F-E5175DF44062}"/>
    <dgm:cxn modelId="{EE666781-B7DC-4D90-93F1-64F49CCAF4BC}" srcId="{1C9135AE-6AC8-4ABE-A17C-18381220CC93}" destId="{CB7EA37F-BF4F-4CF2-AC43-4502DA9A1366}" srcOrd="4" destOrd="0" parTransId="{CD437943-A0E0-407A-BECB-4775AEE9F161}" sibTransId="{E0292CE4-8C6F-4EDA-97EB-324E226978F2}"/>
    <dgm:cxn modelId="{EF675091-D923-4CC6-9CEA-2D61F2414C62}" type="presOf" srcId="{995CB92C-7112-49FE-A869-FDCAD21F21D4}" destId="{488A1CF5-885B-4234-8DAF-48169FF17467}" srcOrd="1" destOrd="0" presId="urn:microsoft.com/office/officeart/2005/8/layout/list1"/>
    <dgm:cxn modelId="{BDDC0E9B-F902-4B31-BF7A-9001A9C1DF5F}" type="presOf" srcId="{CB7EA37F-BF4F-4CF2-AC43-4502DA9A1366}" destId="{E759B636-3E39-4B0A-81AD-8B25FF599A5B}" srcOrd="0" destOrd="0" presId="urn:microsoft.com/office/officeart/2005/8/layout/list1"/>
    <dgm:cxn modelId="{1FAF0C9E-6320-431E-B49C-1F0C5A3C5EC8}" type="presOf" srcId="{E2D9A79A-4C72-40BD-81C4-36B1217751BA}" destId="{FB981881-6964-455E-A738-82CFEF5A65FA}" srcOrd="0" destOrd="0" presId="urn:microsoft.com/office/officeart/2005/8/layout/list1"/>
    <dgm:cxn modelId="{0B5206D3-6062-44FB-AEF3-9AB469DD7748}" type="presOf" srcId="{1B3D2CAC-67AD-4462-B57F-C04A493880C0}" destId="{0DE26F72-F603-42AB-991C-51B309137BBC}" srcOrd="0" destOrd="0" presId="urn:microsoft.com/office/officeart/2005/8/layout/list1"/>
    <dgm:cxn modelId="{23E191D3-0CDA-438C-9FD6-7E65FF0239B4}" srcId="{1C9135AE-6AC8-4ABE-A17C-18381220CC93}" destId="{F8D8A6EC-D565-4AD4-8787-07557816DF99}" srcOrd="0" destOrd="0" parTransId="{C47F942C-7851-45C6-8C59-A13E1FD806D1}" sibTransId="{B5659690-6727-4922-992D-297AFC23DA6A}"/>
    <dgm:cxn modelId="{A5E4AAD9-ADA9-4C05-91E0-109930334C3D}" srcId="{1C9135AE-6AC8-4ABE-A17C-18381220CC93}" destId="{87EA2003-446A-4A96-AF0D-5599A28DF56F}" srcOrd="3" destOrd="0" parTransId="{C03DD155-1800-4462-A625-9F8F6272BADB}" sibTransId="{0F247CAC-C4DE-4C66-AB97-89D45DB6438D}"/>
    <dgm:cxn modelId="{3CFC01E0-F9CE-45B9-95D5-3E48976C3A0D}" srcId="{1C9135AE-6AC8-4ABE-A17C-18381220CC93}" destId="{1B3D2CAC-67AD-4462-B57F-C04A493880C0}" srcOrd="1" destOrd="0" parTransId="{A67A8B5D-F0B2-4EAF-B100-1AB5D8444DBA}" sibTransId="{A37475D4-A150-44BD-9878-87863B2943C6}"/>
    <dgm:cxn modelId="{7B596EE7-FE82-4FCF-BA4E-7A0739B26688}" type="presOf" srcId="{995CB92C-7112-49FE-A869-FDCAD21F21D4}" destId="{C9FCA8C3-7EB2-4EF7-8D0A-A0050AA3BAB0}" srcOrd="0" destOrd="0" presId="urn:microsoft.com/office/officeart/2005/8/layout/list1"/>
    <dgm:cxn modelId="{C50E7DE8-5FE9-405C-B931-F81EE3CD29FB}" type="presOf" srcId="{E2D9A79A-4C72-40BD-81C4-36B1217751BA}" destId="{724D9FD3-5669-4A5B-AEAB-BD00BC4F2961}" srcOrd="1" destOrd="0" presId="urn:microsoft.com/office/officeart/2005/8/layout/list1"/>
    <dgm:cxn modelId="{38FA1BFE-AE38-4588-95C3-6D881840357A}" type="presOf" srcId="{CB7EA37F-BF4F-4CF2-AC43-4502DA9A1366}" destId="{A6134E3F-8CB6-443B-80A3-03E69763C3ED}" srcOrd="1" destOrd="0" presId="urn:microsoft.com/office/officeart/2005/8/layout/list1"/>
    <dgm:cxn modelId="{566583EB-8DB3-4838-BF46-B3B17B341E33}" type="presParOf" srcId="{DD53DAB3-BFED-414F-B7F8-7C5A263B0839}" destId="{197ABFB2-A0FB-47C6-B8E2-BAF157734C16}" srcOrd="0" destOrd="0" presId="urn:microsoft.com/office/officeart/2005/8/layout/list1"/>
    <dgm:cxn modelId="{F8726C71-9DE7-4F06-81DE-8A985928527F}" type="presParOf" srcId="{197ABFB2-A0FB-47C6-B8E2-BAF157734C16}" destId="{7A14839B-52A5-4E19-9558-8B9BA160460E}" srcOrd="0" destOrd="0" presId="urn:microsoft.com/office/officeart/2005/8/layout/list1"/>
    <dgm:cxn modelId="{D2D018B4-C40C-46C4-8105-5D0B36C3B318}" type="presParOf" srcId="{197ABFB2-A0FB-47C6-B8E2-BAF157734C16}" destId="{6A4BC10B-98D2-4273-A1C5-4CA61623BDF3}" srcOrd="1" destOrd="0" presId="urn:microsoft.com/office/officeart/2005/8/layout/list1"/>
    <dgm:cxn modelId="{C96BDD20-9368-4980-9728-F136B8E66F3A}" type="presParOf" srcId="{DD53DAB3-BFED-414F-B7F8-7C5A263B0839}" destId="{744D06AB-6D63-4A4F-857F-40C616DAB6E2}" srcOrd="1" destOrd="0" presId="urn:microsoft.com/office/officeart/2005/8/layout/list1"/>
    <dgm:cxn modelId="{612B759C-CA63-42CB-9647-ED6B53B4FFF6}" type="presParOf" srcId="{DD53DAB3-BFED-414F-B7F8-7C5A263B0839}" destId="{727AC3B1-A845-4EBE-B7E2-2D850ACCCC02}" srcOrd="2" destOrd="0" presId="urn:microsoft.com/office/officeart/2005/8/layout/list1"/>
    <dgm:cxn modelId="{745BC13B-EB42-46F9-9E1F-AC3763604BC0}" type="presParOf" srcId="{DD53DAB3-BFED-414F-B7F8-7C5A263B0839}" destId="{1B4CB0D2-D090-4BC9-9BBE-6A666F557DFD}" srcOrd="3" destOrd="0" presId="urn:microsoft.com/office/officeart/2005/8/layout/list1"/>
    <dgm:cxn modelId="{CE9E1F12-BA1E-43B9-A25A-0063CC15D68C}" type="presParOf" srcId="{DD53DAB3-BFED-414F-B7F8-7C5A263B0839}" destId="{B394B215-65EF-4098-8887-0FA3583D0EF5}" srcOrd="4" destOrd="0" presId="urn:microsoft.com/office/officeart/2005/8/layout/list1"/>
    <dgm:cxn modelId="{DEE771BA-E657-472B-95FE-E450B3133DF5}" type="presParOf" srcId="{B394B215-65EF-4098-8887-0FA3583D0EF5}" destId="{0DE26F72-F603-42AB-991C-51B309137BBC}" srcOrd="0" destOrd="0" presId="urn:microsoft.com/office/officeart/2005/8/layout/list1"/>
    <dgm:cxn modelId="{A0AD3E60-9430-4BBE-A341-56384CB160D4}" type="presParOf" srcId="{B394B215-65EF-4098-8887-0FA3583D0EF5}" destId="{C9FFCFE8-A903-4DC0-BC59-7A7ED4467838}" srcOrd="1" destOrd="0" presId="urn:microsoft.com/office/officeart/2005/8/layout/list1"/>
    <dgm:cxn modelId="{939D951D-2EFC-44E6-BE31-334CA01DFFAC}" type="presParOf" srcId="{DD53DAB3-BFED-414F-B7F8-7C5A263B0839}" destId="{3AA9231E-CE60-47EB-AD5E-09DB800B9CA3}" srcOrd="5" destOrd="0" presId="urn:microsoft.com/office/officeart/2005/8/layout/list1"/>
    <dgm:cxn modelId="{64EB3EF8-7221-4236-8B08-F370DDAA2693}" type="presParOf" srcId="{DD53DAB3-BFED-414F-B7F8-7C5A263B0839}" destId="{1E48387E-346D-4570-8CBE-590C445CF5F7}" srcOrd="6" destOrd="0" presId="urn:microsoft.com/office/officeart/2005/8/layout/list1"/>
    <dgm:cxn modelId="{D6160D72-C10D-40CC-9866-7D4D44545505}" type="presParOf" srcId="{DD53DAB3-BFED-414F-B7F8-7C5A263B0839}" destId="{C27F51AC-4369-4AA3-8B30-221DB23C88CD}" srcOrd="7" destOrd="0" presId="urn:microsoft.com/office/officeart/2005/8/layout/list1"/>
    <dgm:cxn modelId="{A74CB6AB-3EE3-47F8-9268-67DE10062B0E}" type="presParOf" srcId="{DD53DAB3-BFED-414F-B7F8-7C5A263B0839}" destId="{5AC723E9-C483-4EF5-A2A9-F20B409B6BE3}" srcOrd="8" destOrd="0" presId="urn:microsoft.com/office/officeart/2005/8/layout/list1"/>
    <dgm:cxn modelId="{4C2654F4-0645-4D8F-8028-D8A642B15A49}" type="presParOf" srcId="{5AC723E9-C483-4EF5-A2A9-F20B409B6BE3}" destId="{FB981881-6964-455E-A738-82CFEF5A65FA}" srcOrd="0" destOrd="0" presId="urn:microsoft.com/office/officeart/2005/8/layout/list1"/>
    <dgm:cxn modelId="{A7DB4AC2-2E25-4C57-9293-DE18CA799948}" type="presParOf" srcId="{5AC723E9-C483-4EF5-A2A9-F20B409B6BE3}" destId="{724D9FD3-5669-4A5B-AEAB-BD00BC4F2961}" srcOrd="1" destOrd="0" presId="urn:microsoft.com/office/officeart/2005/8/layout/list1"/>
    <dgm:cxn modelId="{F63FCDC5-0763-42D3-AB6E-DCEAE48986BC}" type="presParOf" srcId="{DD53DAB3-BFED-414F-B7F8-7C5A263B0839}" destId="{222E912B-4BCC-47B6-8547-613F896277C1}" srcOrd="9" destOrd="0" presId="urn:microsoft.com/office/officeart/2005/8/layout/list1"/>
    <dgm:cxn modelId="{58A625A9-9AC0-4A9E-91EF-C5433BD502A3}" type="presParOf" srcId="{DD53DAB3-BFED-414F-B7F8-7C5A263B0839}" destId="{F96D2324-AA00-480C-AB6E-26496372F80E}" srcOrd="10" destOrd="0" presId="urn:microsoft.com/office/officeart/2005/8/layout/list1"/>
    <dgm:cxn modelId="{57CB5E13-4A9C-4869-AC32-B833A92A283D}" type="presParOf" srcId="{DD53DAB3-BFED-414F-B7F8-7C5A263B0839}" destId="{9960AE8E-BAC1-4593-BA53-E907AAA9F784}" srcOrd="11" destOrd="0" presId="urn:microsoft.com/office/officeart/2005/8/layout/list1"/>
    <dgm:cxn modelId="{0655D52C-4CF5-4371-B71F-6B670883ED52}" type="presParOf" srcId="{DD53DAB3-BFED-414F-B7F8-7C5A263B0839}" destId="{A4865AF8-34E3-4551-8879-04EB46EB8D14}" srcOrd="12" destOrd="0" presId="urn:microsoft.com/office/officeart/2005/8/layout/list1"/>
    <dgm:cxn modelId="{0F5B3917-9EB0-4188-A056-57D9B55D32E4}" type="presParOf" srcId="{A4865AF8-34E3-4551-8879-04EB46EB8D14}" destId="{7C15FB25-0E27-4C07-8CA2-6BD83780D1D7}" srcOrd="0" destOrd="0" presId="urn:microsoft.com/office/officeart/2005/8/layout/list1"/>
    <dgm:cxn modelId="{AE28C843-67C1-4C0E-82DE-3EDE2BA9A59B}" type="presParOf" srcId="{A4865AF8-34E3-4551-8879-04EB46EB8D14}" destId="{6859E69E-17A9-4D50-893C-D82479F8DEAE}" srcOrd="1" destOrd="0" presId="urn:microsoft.com/office/officeart/2005/8/layout/list1"/>
    <dgm:cxn modelId="{66FA8DEA-51AF-44FB-8E65-C95BE9D470B0}" type="presParOf" srcId="{DD53DAB3-BFED-414F-B7F8-7C5A263B0839}" destId="{4A83B801-1F2A-4768-A1BD-CDBB82E8C53C}" srcOrd="13" destOrd="0" presId="urn:microsoft.com/office/officeart/2005/8/layout/list1"/>
    <dgm:cxn modelId="{918A092E-6BC4-4E80-A83D-615AD300D82B}" type="presParOf" srcId="{DD53DAB3-BFED-414F-B7F8-7C5A263B0839}" destId="{E1DB3CD6-FFAD-45FA-9B86-93EAE5F895AE}" srcOrd="14" destOrd="0" presId="urn:microsoft.com/office/officeart/2005/8/layout/list1"/>
    <dgm:cxn modelId="{7570BAFB-0F5B-4833-93BB-DB791EF2F3BC}" type="presParOf" srcId="{DD53DAB3-BFED-414F-B7F8-7C5A263B0839}" destId="{6146F5C9-98BD-4835-AB09-DB12C917F587}" srcOrd="15" destOrd="0" presId="urn:microsoft.com/office/officeart/2005/8/layout/list1"/>
    <dgm:cxn modelId="{9CA7D303-0206-430F-8418-EF5C3221F238}" type="presParOf" srcId="{DD53DAB3-BFED-414F-B7F8-7C5A263B0839}" destId="{5D36EFF6-2A64-4527-A456-E26D1B6AFF38}" srcOrd="16" destOrd="0" presId="urn:microsoft.com/office/officeart/2005/8/layout/list1"/>
    <dgm:cxn modelId="{4BB026FA-1891-49E3-BFEA-DA4C47AE9E15}" type="presParOf" srcId="{5D36EFF6-2A64-4527-A456-E26D1B6AFF38}" destId="{E759B636-3E39-4B0A-81AD-8B25FF599A5B}" srcOrd="0" destOrd="0" presId="urn:microsoft.com/office/officeart/2005/8/layout/list1"/>
    <dgm:cxn modelId="{EBEE2045-AB3F-4982-9E0D-0B099771B0D3}" type="presParOf" srcId="{5D36EFF6-2A64-4527-A456-E26D1B6AFF38}" destId="{A6134E3F-8CB6-443B-80A3-03E69763C3ED}" srcOrd="1" destOrd="0" presId="urn:microsoft.com/office/officeart/2005/8/layout/list1"/>
    <dgm:cxn modelId="{EB0256DC-EE76-4EAC-82CB-5D30BF8E68EA}" type="presParOf" srcId="{DD53DAB3-BFED-414F-B7F8-7C5A263B0839}" destId="{AACC9D9F-0D33-4058-98FE-C3C172AA95B4}" srcOrd="17" destOrd="0" presId="urn:microsoft.com/office/officeart/2005/8/layout/list1"/>
    <dgm:cxn modelId="{F47BD02B-4C57-401B-B760-49262D4BA355}" type="presParOf" srcId="{DD53DAB3-BFED-414F-B7F8-7C5A263B0839}" destId="{7CAAC51C-7453-423E-B617-616C85050204}" srcOrd="18" destOrd="0" presId="urn:microsoft.com/office/officeart/2005/8/layout/list1"/>
    <dgm:cxn modelId="{EE0D20E5-151C-4B2E-BFA8-F0CFC63594FC}" type="presParOf" srcId="{DD53DAB3-BFED-414F-B7F8-7C5A263B0839}" destId="{8423282C-9A21-4B96-919D-CB6C594883A2}" srcOrd="19" destOrd="0" presId="urn:microsoft.com/office/officeart/2005/8/layout/list1"/>
    <dgm:cxn modelId="{A1A0C989-15FD-4AC4-B1E8-8930A8C39FE7}" type="presParOf" srcId="{DD53DAB3-BFED-414F-B7F8-7C5A263B0839}" destId="{50479FC3-664D-441B-A01C-4DADEDF0D982}" srcOrd="20" destOrd="0" presId="urn:microsoft.com/office/officeart/2005/8/layout/list1"/>
    <dgm:cxn modelId="{9A2F2B5D-EA54-4283-A76E-34ED6E7AD156}" type="presParOf" srcId="{50479FC3-664D-441B-A01C-4DADEDF0D982}" destId="{C9FCA8C3-7EB2-4EF7-8D0A-A0050AA3BAB0}" srcOrd="0" destOrd="0" presId="urn:microsoft.com/office/officeart/2005/8/layout/list1"/>
    <dgm:cxn modelId="{7536C2B1-D167-47BF-841F-5DA1350EB0D4}" type="presParOf" srcId="{50479FC3-664D-441B-A01C-4DADEDF0D982}" destId="{488A1CF5-885B-4234-8DAF-48169FF17467}" srcOrd="1" destOrd="0" presId="urn:microsoft.com/office/officeart/2005/8/layout/list1"/>
    <dgm:cxn modelId="{A006D892-8627-4A0E-9FDC-1B344FFE28E9}" type="presParOf" srcId="{DD53DAB3-BFED-414F-B7F8-7C5A263B0839}" destId="{0B43FE74-7ED5-4931-B8EE-75330A4C9F4E}" srcOrd="21" destOrd="0" presId="urn:microsoft.com/office/officeart/2005/8/layout/list1"/>
    <dgm:cxn modelId="{85B19162-D64B-4B9E-A24E-FC2946A0FCEA}" type="presParOf" srcId="{DD53DAB3-BFED-414F-B7F8-7C5A263B0839}" destId="{FAFF4A89-949D-44B3-8525-D4219ACE39F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AC3B1-A845-4EBE-B7E2-2D850ACCCC02}">
      <dsp:nvSpPr>
        <dsp:cNvPr id="0" name=""/>
        <dsp:cNvSpPr/>
      </dsp:nvSpPr>
      <dsp:spPr>
        <a:xfrm>
          <a:off x="0" y="393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A4BC10B-98D2-4273-A1C5-4CA61623BDF3}">
      <dsp:nvSpPr>
        <dsp:cNvPr id="0" name=""/>
        <dsp:cNvSpPr/>
      </dsp:nvSpPr>
      <dsp:spPr>
        <a:xfrm>
          <a:off x="551497" y="4760"/>
          <a:ext cx="7720965" cy="61051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bg1"/>
              </a:solidFill>
              <a:latin typeface="+mj-lt"/>
              <a:cs typeface="Times New Roman" panose="02020603050405020304" pitchFamily="18" charset="0"/>
            </a:rPr>
            <a:t>Understanding the meaning of Psychology </a:t>
          </a:r>
          <a:endParaRPr lang="en-US" sz="1800" kern="1200" dirty="0">
            <a:solidFill>
              <a:schemeClr val="bg1"/>
            </a:solidFill>
            <a:latin typeface="+mj-lt"/>
            <a:cs typeface="Times New Roman" panose="02020603050405020304" pitchFamily="18" charset="0"/>
          </a:endParaRPr>
        </a:p>
      </dsp:txBody>
      <dsp:txXfrm>
        <a:off x="581300" y="34563"/>
        <a:ext cx="7661359" cy="550904"/>
      </dsp:txXfrm>
    </dsp:sp>
    <dsp:sp modelId="{1E48387E-346D-4570-8CBE-590C445CF5F7}">
      <dsp:nvSpPr>
        <dsp:cNvPr id="0" name=""/>
        <dsp:cNvSpPr/>
      </dsp:nvSpPr>
      <dsp:spPr>
        <a:xfrm>
          <a:off x="0" y="10742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9FFCFE8-A903-4DC0-BC59-7A7ED4467838}">
      <dsp:nvSpPr>
        <dsp:cNvPr id="0" name=""/>
        <dsp:cNvSpPr/>
      </dsp:nvSpPr>
      <dsp:spPr>
        <a:xfrm>
          <a:off x="551497" y="8528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Psychology as a science</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73113" y="874487"/>
        <a:ext cx="7677733" cy="399568"/>
      </dsp:txXfrm>
    </dsp:sp>
    <dsp:sp modelId="{F96D2324-AA00-480C-AB6E-26496372F80E}">
      <dsp:nvSpPr>
        <dsp:cNvPr id="0" name=""/>
        <dsp:cNvSpPr/>
      </dsp:nvSpPr>
      <dsp:spPr>
        <a:xfrm>
          <a:off x="0" y="17546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4D9FD3-5669-4A5B-AEAB-BD00BC4F2961}">
      <dsp:nvSpPr>
        <dsp:cNvPr id="0" name=""/>
        <dsp:cNvSpPr/>
      </dsp:nvSpPr>
      <dsp:spPr>
        <a:xfrm>
          <a:off x="551497" y="15332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dirty="0"/>
            <a:t>Scope of psychology</a:t>
          </a:r>
          <a:endParaRPr lang="en-US" sz="1800" kern="1200" dirty="0">
            <a:latin typeface="Times New Roman" panose="02020603050405020304" pitchFamily="18" charset="0"/>
            <a:cs typeface="Times New Roman" panose="02020603050405020304" pitchFamily="18" charset="0"/>
          </a:endParaRPr>
        </a:p>
      </dsp:txBody>
      <dsp:txXfrm>
        <a:off x="573113" y="1554887"/>
        <a:ext cx="7677733" cy="399568"/>
      </dsp:txXfrm>
    </dsp:sp>
    <dsp:sp modelId="{E1DB3CD6-FFAD-45FA-9B86-93EAE5F895AE}">
      <dsp:nvSpPr>
        <dsp:cNvPr id="0" name=""/>
        <dsp:cNvSpPr/>
      </dsp:nvSpPr>
      <dsp:spPr>
        <a:xfrm>
          <a:off x="0" y="2831689"/>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59E69E-17A9-4D50-893C-D82479F8DEAE}">
      <dsp:nvSpPr>
        <dsp:cNvPr id="0" name=""/>
        <dsp:cNvSpPr/>
      </dsp:nvSpPr>
      <dsp:spPr>
        <a:xfrm>
          <a:off x="551497" y="22136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dirty="0"/>
            <a:t>Goals of Psychology </a:t>
          </a:r>
          <a:endParaRPr lang="en-US" sz="1800" kern="1200" dirty="0">
            <a:latin typeface="Times New Roman" panose="02020603050405020304" pitchFamily="18" charset="0"/>
            <a:cs typeface="Times New Roman" panose="02020603050405020304" pitchFamily="18" charset="0"/>
          </a:endParaRPr>
        </a:p>
      </dsp:txBody>
      <dsp:txXfrm>
        <a:off x="573113" y="2235287"/>
        <a:ext cx="7677733" cy="399568"/>
      </dsp:txXfrm>
    </dsp:sp>
    <dsp:sp modelId="{7CAAC51C-7453-423E-B617-616C85050204}">
      <dsp:nvSpPr>
        <dsp:cNvPr id="0" name=""/>
        <dsp:cNvSpPr/>
      </dsp:nvSpPr>
      <dsp:spPr>
        <a:xfrm>
          <a:off x="0" y="31154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6134E3F-8CB6-443B-80A3-03E69763C3ED}">
      <dsp:nvSpPr>
        <dsp:cNvPr id="0" name=""/>
        <dsp:cNvSpPr/>
      </dsp:nvSpPr>
      <dsp:spPr>
        <a:xfrm>
          <a:off x="551497" y="28940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dirty="0"/>
            <a:t>Key debates in Psychology</a:t>
          </a:r>
        </a:p>
      </dsp:txBody>
      <dsp:txXfrm>
        <a:off x="573113" y="2915687"/>
        <a:ext cx="7677733" cy="399568"/>
      </dsp:txXfrm>
    </dsp:sp>
    <dsp:sp modelId="{FAFF4A89-949D-44B3-8525-D4219ACE39F8}">
      <dsp:nvSpPr>
        <dsp:cNvPr id="0" name=""/>
        <dsp:cNvSpPr/>
      </dsp:nvSpPr>
      <dsp:spPr>
        <a:xfrm>
          <a:off x="0" y="3795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88A1CF5-885B-4234-8DAF-48169FF17467}">
      <dsp:nvSpPr>
        <dsp:cNvPr id="0" name=""/>
        <dsp:cNvSpPr/>
      </dsp:nvSpPr>
      <dsp:spPr>
        <a:xfrm>
          <a:off x="551497" y="35744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dirty="0"/>
            <a:t>Branches of Psychology</a:t>
          </a:r>
        </a:p>
      </dsp:txBody>
      <dsp:txXfrm>
        <a:off x="573113" y="3596087"/>
        <a:ext cx="76777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18B2F-05E2-4FE2-8B6E-FA6CC3A550A6}"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BC8A6-E735-4AFF-8A6E-173050BA4CE7}" type="slidenum">
              <a:rPr lang="en-US" smtClean="0"/>
              <a:t>‹#›</a:t>
            </a:fld>
            <a:endParaRPr lang="en-US"/>
          </a:p>
        </p:txBody>
      </p:sp>
    </p:spTree>
    <p:extLst>
      <p:ext uri="{BB962C8B-B14F-4D97-AF65-F5344CB8AC3E}">
        <p14:creationId xmlns:p14="http://schemas.microsoft.com/office/powerpoint/2010/main" val="41801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Empiricism:</a:t>
            </a:r>
            <a:r>
              <a:rPr lang="en-US" baseline="0" dirty="0"/>
              <a:t> by John Locke </a:t>
            </a:r>
          </a:p>
          <a:p>
            <a:r>
              <a:rPr lang="en-US" baseline="0" dirty="0"/>
              <a:t>Based on the claim that experience is the source of knowledge. (observation through senses i.e.: sight, hearing, taste, touch and smell)</a:t>
            </a:r>
            <a:endParaRPr lang="en-US" dirty="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7</a:t>
            </a:fld>
            <a:endParaRPr lang="en-US"/>
          </a:p>
        </p:txBody>
      </p:sp>
    </p:spTree>
    <p:extLst>
      <p:ext uri="{BB962C8B-B14F-4D97-AF65-F5344CB8AC3E}">
        <p14:creationId xmlns:p14="http://schemas.microsoft.com/office/powerpoint/2010/main" val="308475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43</a:t>
            </a:fld>
            <a:endParaRPr lang="en-US"/>
          </a:p>
        </p:txBody>
      </p:sp>
    </p:spTree>
    <p:extLst>
      <p:ext uri="{BB962C8B-B14F-4D97-AF65-F5344CB8AC3E}">
        <p14:creationId xmlns:p14="http://schemas.microsoft.com/office/powerpoint/2010/main" val="1601885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4BC8A6-E735-4AFF-8A6E-173050BA4CE7}" type="slidenum">
              <a:rPr lang="en-US" smtClean="0"/>
              <a:t>44</a:t>
            </a:fld>
            <a:endParaRPr lang="en-US"/>
          </a:p>
        </p:txBody>
      </p:sp>
    </p:spTree>
    <p:extLst>
      <p:ext uri="{BB962C8B-B14F-4D97-AF65-F5344CB8AC3E}">
        <p14:creationId xmlns:p14="http://schemas.microsoft.com/office/powerpoint/2010/main" val="34138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rgbClr val="C00000"/>
                </a:solidFill>
                <a:latin typeface="+mn-lt"/>
                <a:ea typeface="+mn-ea"/>
                <a:cs typeface="Times New Roman" panose="02020603050405020304" pitchFamily="18" charset="0"/>
              </a:rPr>
              <a:t>Basic psychology: </a:t>
            </a:r>
            <a:r>
              <a:rPr lang="en-US" sz="1200" b="0" i="0" kern="1200" dirty="0">
                <a:solidFill>
                  <a:schemeClr val="tx1"/>
                </a:solidFill>
                <a:effectLst/>
                <a:latin typeface="+mn-lt"/>
                <a:ea typeface="+mn-ea"/>
                <a:cs typeface="+mn-cs"/>
              </a:rPr>
              <a:t>purely theoretical, with the intent of increasing our understanding of certain phenomena or behavior but without seeking to solve or treat these problems.</a:t>
            </a:r>
          </a:p>
          <a:p>
            <a:pPr fontAlgn="base"/>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A study looking at how caffeine consumption impacts the brain</a:t>
            </a:r>
          </a:p>
          <a:p>
            <a:pPr fontAlgn="base"/>
            <a:r>
              <a:rPr lang="en-US" sz="1200" b="0" i="0" kern="1200" dirty="0">
                <a:solidFill>
                  <a:schemeClr val="tx1"/>
                </a:solidFill>
                <a:effectLst/>
                <a:latin typeface="+mn-lt"/>
                <a:ea typeface="+mn-ea"/>
                <a:cs typeface="+mn-cs"/>
              </a:rPr>
              <a:t>A study assessing whether men or women are more likely to be diagnosed with depression</a:t>
            </a:r>
          </a:p>
          <a:p>
            <a:pPr fontAlgn="base"/>
            <a:r>
              <a:rPr lang="en-US" sz="1200" b="0" i="0" kern="1200" dirty="0">
                <a:solidFill>
                  <a:schemeClr val="tx1"/>
                </a:solidFill>
                <a:effectLst/>
                <a:latin typeface="+mn-lt"/>
                <a:ea typeface="+mn-ea"/>
                <a:cs typeface="+mn-cs"/>
              </a:rPr>
              <a:t>A study looking at how attachment styles among children of divorced parents compare to those raised by married parents</a:t>
            </a:r>
          </a:p>
          <a:p>
            <a:r>
              <a:rPr lang="en-US" sz="1200" b="0" i="0" kern="1200" dirty="0">
                <a:solidFill>
                  <a:schemeClr val="tx1"/>
                </a:solidFill>
                <a:effectLst/>
                <a:latin typeface="+mn-lt"/>
                <a:ea typeface="+mn-ea"/>
                <a:cs typeface="+mn-cs"/>
              </a:rPr>
              <a:t>Applied psychology: involves taking known psychological theories and principles to solve problems being experienced within other areas or fields</a:t>
            </a:r>
          </a:p>
          <a:p>
            <a:r>
              <a:rPr lang="en-US" sz="1200" b="0" i="0" kern="1200" dirty="0">
                <a:solidFill>
                  <a:schemeClr val="tx1"/>
                </a:solidFill>
                <a:effectLst/>
                <a:latin typeface="+mn-lt"/>
                <a:ea typeface="+mn-ea"/>
                <a:cs typeface="+mn-cs"/>
              </a:rPr>
              <a:t>Many psychological studies on addiction reveal that the main cause of addiction is the stress factor. </a:t>
            </a:r>
            <a:br>
              <a:rPr lang="en-US" dirty="0"/>
            </a:br>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8</a:t>
            </a:fld>
            <a:endParaRPr lang="en-US"/>
          </a:p>
        </p:txBody>
      </p:sp>
    </p:spTree>
    <p:extLst>
      <p:ext uri="{BB962C8B-B14F-4D97-AF65-F5344CB8AC3E}">
        <p14:creationId xmlns:p14="http://schemas.microsoft.com/office/powerpoint/2010/main" val="37096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a:t>
            </a:r>
            <a:r>
              <a:rPr lang="en-US" dirty="0"/>
              <a:t>Child showing tantrums</a:t>
            </a:r>
          </a:p>
          <a:p>
            <a:endParaRPr lang="en-US" dirty="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10</a:t>
            </a:fld>
            <a:endParaRPr lang="en-US"/>
          </a:p>
        </p:txBody>
      </p:sp>
    </p:spTree>
    <p:extLst>
      <p:ext uri="{BB962C8B-B14F-4D97-AF65-F5344CB8AC3E}">
        <p14:creationId xmlns:p14="http://schemas.microsoft.com/office/powerpoint/2010/main" val="82450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A4BC8A6-E735-4AFF-8A6E-173050BA4CE7}" type="slidenum">
              <a:rPr lang="en-US" smtClean="0"/>
              <a:t>15</a:t>
            </a:fld>
            <a:endParaRPr lang="en-US"/>
          </a:p>
        </p:txBody>
      </p:sp>
    </p:spTree>
    <p:extLst>
      <p:ext uri="{BB962C8B-B14F-4D97-AF65-F5344CB8AC3E}">
        <p14:creationId xmlns:p14="http://schemas.microsoft.com/office/powerpoint/2010/main" val="184621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16</a:t>
            </a:fld>
            <a:endParaRPr lang="en-US"/>
          </a:p>
        </p:txBody>
      </p:sp>
    </p:spTree>
    <p:extLst>
      <p:ext uri="{BB962C8B-B14F-4D97-AF65-F5344CB8AC3E}">
        <p14:creationId xmlns:p14="http://schemas.microsoft.com/office/powerpoint/2010/main" val="362056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4BC8A6-E735-4AFF-8A6E-173050BA4CE7}" type="slidenum">
              <a:rPr lang="en-US" smtClean="0"/>
              <a:t>25</a:t>
            </a:fld>
            <a:endParaRPr lang="en-US"/>
          </a:p>
        </p:txBody>
      </p:sp>
    </p:spTree>
    <p:extLst>
      <p:ext uri="{BB962C8B-B14F-4D97-AF65-F5344CB8AC3E}">
        <p14:creationId xmlns:p14="http://schemas.microsoft.com/office/powerpoint/2010/main" val="142538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30</a:t>
            </a:fld>
            <a:endParaRPr lang="en-US"/>
          </a:p>
        </p:txBody>
      </p:sp>
    </p:spTree>
    <p:extLst>
      <p:ext uri="{BB962C8B-B14F-4D97-AF65-F5344CB8AC3E}">
        <p14:creationId xmlns:p14="http://schemas.microsoft.com/office/powerpoint/2010/main" val="395196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https://www.britannica.com/science/Gestalt-psychology</a:t>
            </a:r>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36</a:t>
            </a:fld>
            <a:endParaRPr lang="en-US"/>
          </a:p>
        </p:txBody>
      </p:sp>
    </p:spTree>
    <p:extLst>
      <p:ext uri="{BB962C8B-B14F-4D97-AF65-F5344CB8AC3E}">
        <p14:creationId xmlns:p14="http://schemas.microsoft.com/office/powerpoint/2010/main" val="266440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41</a:t>
            </a:fld>
            <a:endParaRPr lang="en-US"/>
          </a:p>
        </p:txBody>
      </p:sp>
    </p:spTree>
    <p:extLst>
      <p:ext uri="{BB962C8B-B14F-4D97-AF65-F5344CB8AC3E}">
        <p14:creationId xmlns:p14="http://schemas.microsoft.com/office/powerpoint/2010/main" val="31855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3BB8C79-5995-45E9-A294-47854D8292EA}" type="datetimeFigureOut">
              <a:rPr lang="en-US" smtClean="0"/>
              <a:t>3/7/2022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07975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85022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3BB8C79-5995-45E9-A294-47854D8292EA}" type="datetimeFigureOut">
              <a:rPr lang="en-US" smtClean="0"/>
              <a:t>3/7/2022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22372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396666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3/7/2022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74238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BB8C79-5995-45E9-A294-47854D8292EA}"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5613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BB8C79-5995-45E9-A294-47854D8292EA}"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037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BB8C79-5995-45E9-A294-47854D8292EA}"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3181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B8C79-5995-45E9-A294-47854D8292EA}"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74937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3/7/2022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80886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BB8C79-5995-45E9-A294-47854D8292EA}"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2969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BB8C79-5995-45E9-A294-47854D8292EA}" type="datetimeFigureOut">
              <a:rPr lang="en-US" smtClean="0"/>
              <a:t>3/7/2022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382D21-72CA-40A0-A442-841AC05F9A8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118787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vo4pMVb0R6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psychology (WEEK 1)</a:t>
            </a:r>
          </a:p>
        </p:txBody>
      </p:sp>
      <p:sp>
        <p:nvSpPr>
          <p:cNvPr id="4" name="Rectangle 3"/>
          <p:cNvSpPr/>
          <p:nvPr/>
        </p:nvSpPr>
        <p:spPr>
          <a:xfrm>
            <a:off x="695494" y="4963789"/>
            <a:ext cx="6096000" cy="1754326"/>
          </a:xfrm>
          <a:prstGeom prst="rect">
            <a:avLst/>
          </a:prstGeom>
        </p:spPr>
        <p:txBody>
          <a:bodyPr>
            <a:spAutoFit/>
          </a:bodyPr>
          <a:lstStyle/>
          <a:p>
            <a:r>
              <a:rPr lang="en-US" dirty="0">
                <a:solidFill>
                  <a:schemeClr val="bg1"/>
                </a:solidFill>
              </a:rPr>
              <a:t>BY:  </a:t>
            </a:r>
            <a:r>
              <a:rPr lang="en-US" dirty="0" err="1">
                <a:solidFill>
                  <a:schemeClr val="bg1"/>
                </a:solidFill>
              </a:rPr>
              <a:t>Ms.Shahtaj</a:t>
            </a:r>
            <a:r>
              <a:rPr lang="en-US" dirty="0">
                <a:solidFill>
                  <a:schemeClr val="bg1"/>
                </a:solidFill>
              </a:rPr>
              <a:t> </a:t>
            </a:r>
            <a:r>
              <a:rPr lang="en-US" dirty="0" err="1">
                <a:solidFill>
                  <a:schemeClr val="bg1"/>
                </a:solidFill>
              </a:rPr>
              <a:t>Shakir</a:t>
            </a:r>
            <a:endParaRPr lang="en-US" dirty="0">
              <a:solidFill>
                <a:schemeClr val="bg1"/>
              </a:solidFill>
            </a:endParaRPr>
          </a:p>
          <a:p>
            <a:r>
              <a:rPr lang="en-US" dirty="0">
                <a:solidFill>
                  <a:schemeClr val="bg1"/>
                </a:solidFill>
              </a:rPr>
              <a:t>LECTURER </a:t>
            </a:r>
          </a:p>
          <a:p>
            <a:r>
              <a:rPr lang="en-US" dirty="0">
                <a:solidFill>
                  <a:schemeClr val="bg1"/>
                </a:solidFill>
              </a:rPr>
              <a:t>(SCIENCE AND HUMANITIES)</a:t>
            </a:r>
          </a:p>
          <a:p>
            <a:endParaRPr lang="en-US" dirty="0">
              <a:solidFill>
                <a:schemeClr val="bg1"/>
              </a:solidFill>
            </a:endParaRPr>
          </a:p>
          <a:p>
            <a:r>
              <a:rPr lang="en-US" dirty="0">
                <a:solidFill>
                  <a:schemeClr val="bg1"/>
                </a:solidFill>
              </a:rPr>
              <a:t>FAST - National University of Computer &amp; Emerging Sciences</a:t>
            </a:r>
          </a:p>
          <a:p>
            <a:endParaRPr lang="en-US" dirty="0"/>
          </a:p>
        </p:txBody>
      </p:sp>
    </p:spTree>
    <p:extLst>
      <p:ext uri="{BB962C8B-B14F-4D97-AF65-F5344CB8AC3E}">
        <p14:creationId xmlns:p14="http://schemas.microsoft.com/office/powerpoint/2010/main" val="23890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Psychology </a:t>
            </a:r>
          </a:p>
        </p:txBody>
      </p:sp>
      <p:sp>
        <p:nvSpPr>
          <p:cNvPr id="6" name="Rectangle 5"/>
          <p:cNvSpPr/>
          <p:nvPr/>
        </p:nvSpPr>
        <p:spPr>
          <a:xfrm>
            <a:off x="581192" y="3192249"/>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DESCRIBE</a:t>
            </a:r>
            <a:endParaRPr lang="en-US" dirty="0">
              <a:latin typeface="+mj-lt"/>
            </a:endParaRPr>
          </a:p>
          <a:p>
            <a:r>
              <a:rPr lang="en-US" b="1" dirty="0">
                <a:latin typeface="+mj-lt"/>
                <a:cs typeface="Times New Roman" panose="02020603050405020304" pitchFamily="18" charset="0"/>
              </a:rPr>
              <a:t>(</a:t>
            </a:r>
            <a:r>
              <a:rPr lang="en-US" b="1" dirty="0">
                <a:solidFill>
                  <a:srgbClr val="FF0000"/>
                </a:solidFill>
                <a:latin typeface="+mj-lt"/>
                <a:cs typeface="Times New Roman" panose="02020603050405020304" pitchFamily="18" charset="0"/>
              </a:rPr>
              <a:t>What</a:t>
            </a:r>
            <a:r>
              <a:rPr lang="en-US" b="1" dirty="0">
                <a:latin typeface="+mj-lt"/>
                <a:cs typeface="Times New Roman" panose="02020603050405020304" pitchFamily="18" charset="0"/>
              </a:rPr>
              <a:t> is Happening?)</a:t>
            </a:r>
          </a:p>
          <a:p>
            <a:r>
              <a:rPr lang="en-US" b="1" dirty="0">
                <a:latin typeface="+mj-lt"/>
                <a:cs typeface="Times New Roman" panose="02020603050405020304" pitchFamily="18" charset="0"/>
              </a:rPr>
              <a:t> </a:t>
            </a:r>
          </a:p>
          <a:p>
            <a:r>
              <a:rPr lang="en-US" dirty="0">
                <a:latin typeface="+mj-lt"/>
                <a:cs typeface="Times New Roman" panose="02020603050405020304" pitchFamily="18" charset="0"/>
              </a:rPr>
              <a:t>- Observing a behavior and taking note of everything that is happening. </a:t>
            </a:r>
          </a:p>
        </p:txBody>
      </p:sp>
      <p:sp>
        <p:nvSpPr>
          <p:cNvPr id="7" name="Rectangle 6"/>
          <p:cNvSpPr/>
          <p:nvPr/>
        </p:nvSpPr>
        <p:spPr>
          <a:xfrm>
            <a:off x="3671696" y="3192250"/>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cs typeface="Times New Roman" panose="02020603050405020304" pitchFamily="18" charset="0"/>
              </a:rPr>
              <a:t>TO EXPLAIN (</a:t>
            </a:r>
            <a:r>
              <a:rPr lang="en-US" b="1" dirty="0">
                <a:solidFill>
                  <a:srgbClr val="FF0000"/>
                </a:solidFill>
                <a:latin typeface="+mj-lt"/>
                <a:cs typeface="Times New Roman" panose="02020603050405020304" pitchFamily="18" charset="0"/>
              </a:rPr>
              <a:t>Why</a:t>
            </a:r>
            <a:r>
              <a:rPr lang="en-US" b="1" dirty="0">
                <a:latin typeface="+mj-lt"/>
                <a:cs typeface="Times New Roman" panose="02020603050405020304" pitchFamily="18" charset="0"/>
              </a:rPr>
              <a:t> is it happening?)</a:t>
            </a:r>
          </a:p>
          <a:p>
            <a:pPr algn="ctr"/>
            <a:endParaRPr lang="en-US" b="1" dirty="0">
              <a:latin typeface="+mj-lt"/>
              <a:cs typeface="Times New Roman" panose="02020603050405020304" pitchFamily="18" charset="0"/>
            </a:endParaRPr>
          </a:p>
          <a:p>
            <a:pPr algn="ctr"/>
            <a:r>
              <a:rPr lang="en-US" b="1" dirty="0">
                <a:latin typeface="+mj-lt"/>
                <a:cs typeface="Times New Roman" panose="02020603050405020304" pitchFamily="18" charset="0"/>
              </a:rPr>
              <a:t> </a:t>
            </a:r>
            <a:r>
              <a:rPr lang="en-US" dirty="0">
                <a:latin typeface="+mj-lt"/>
                <a:cs typeface="Times New Roman" panose="02020603050405020304" pitchFamily="18" charset="0"/>
              </a:rPr>
              <a:t>-Behavior is being understood by explaining it.</a:t>
            </a:r>
            <a:endParaRPr lang="en-US" dirty="0">
              <a:latin typeface="+mj-lt"/>
            </a:endParaRPr>
          </a:p>
        </p:txBody>
      </p:sp>
      <p:sp>
        <p:nvSpPr>
          <p:cNvPr id="8" name="Rectangle 7"/>
          <p:cNvSpPr/>
          <p:nvPr/>
        </p:nvSpPr>
        <p:spPr>
          <a:xfrm>
            <a:off x="676567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PREDICT (</a:t>
            </a:r>
            <a:r>
              <a:rPr lang="en-US" b="1" dirty="0">
                <a:solidFill>
                  <a:srgbClr val="FF0000"/>
                </a:solidFill>
                <a:latin typeface="+mj-lt"/>
                <a:cs typeface="Times New Roman" panose="02020603050405020304" pitchFamily="18" charset="0"/>
              </a:rPr>
              <a:t>Will</a:t>
            </a:r>
            <a:r>
              <a:rPr lang="en-US" b="1" dirty="0">
                <a:latin typeface="+mj-lt"/>
                <a:cs typeface="Times New Roman" panose="02020603050405020304" pitchFamily="18" charset="0"/>
              </a:rPr>
              <a:t> it happen again?) </a:t>
            </a:r>
          </a:p>
          <a:p>
            <a:endParaRPr lang="en-US" b="1" dirty="0">
              <a:latin typeface="+mj-lt"/>
              <a:cs typeface="Times New Roman" panose="02020603050405020304" pitchFamily="18" charset="0"/>
            </a:endParaRPr>
          </a:p>
          <a:p>
            <a:r>
              <a:rPr lang="en-US" dirty="0">
                <a:latin typeface="+mj-lt"/>
                <a:cs typeface="Times New Roman" panose="02020603050405020304" pitchFamily="18" charset="0"/>
              </a:rPr>
              <a:t>-Determining what will happen in the future </a:t>
            </a:r>
          </a:p>
        </p:txBody>
      </p:sp>
      <p:sp>
        <p:nvSpPr>
          <p:cNvPr id="9" name="Rectangle 8"/>
          <p:cNvSpPr/>
          <p:nvPr/>
        </p:nvSpPr>
        <p:spPr>
          <a:xfrm>
            <a:off x="989352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CONTROL (</a:t>
            </a:r>
            <a:r>
              <a:rPr lang="en-US" b="1" dirty="0">
                <a:solidFill>
                  <a:srgbClr val="FF0000"/>
                </a:solidFill>
                <a:latin typeface="+mj-lt"/>
                <a:cs typeface="Times New Roman" panose="02020603050405020304" pitchFamily="18" charset="0"/>
              </a:rPr>
              <a:t>How</a:t>
            </a:r>
            <a:r>
              <a:rPr lang="en-US" b="1" dirty="0">
                <a:latin typeface="+mj-lt"/>
                <a:cs typeface="Times New Roman" panose="02020603050405020304" pitchFamily="18" charset="0"/>
              </a:rPr>
              <a:t> can it be changed?) </a:t>
            </a:r>
          </a:p>
          <a:p>
            <a:endParaRPr lang="en-US" b="1" dirty="0">
              <a:latin typeface="+mj-lt"/>
              <a:cs typeface="Times New Roman" panose="02020603050405020304" pitchFamily="18" charset="0"/>
            </a:endParaRPr>
          </a:p>
          <a:p>
            <a:r>
              <a:rPr lang="en-US" dirty="0">
                <a:latin typeface="+mj-lt"/>
                <a:cs typeface="Times New Roman" panose="02020603050405020304" pitchFamily="18" charset="0"/>
              </a:rPr>
              <a:t>-To change a behavior from an undesirable one to a desirable one. </a:t>
            </a:r>
          </a:p>
        </p:txBody>
      </p:sp>
      <p:pic>
        <p:nvPicPr>
          <p:cNvPr id="15" name="Picture 14"/>
          <p:cNvPicPr>
            <a:picLocks noChangeAspect="1"/>
          </p:cNvPicPr>
          <p:nvPr/>
        </p:nvPicPr>
        <p:blipFill>
          <a:blip r:embed="rId3"/>
          <a:stretch>
            <a:fillRect/>
          </a:stretch>
        </p:blipFill>
        <p:spPr>
          <a:xfrm>
            <a:off x="3538592" y="1973766"/>
            <a:ext cx="1849833" cy="1235091"/>
          </a:xfrm>
          <a:prstGeom prst="ellipse">
            <a:avLst/>
          </a:prstGeom>
          <a:ln>
            <a:noFill/>
          </a:ln>
          <a:effectLst>
            <a:softEdge rad="112500"/>
          </a:effectLst>
        </p:spPr>
      </p:pic>
      <p:pic>
        <p:nvPicPr>
          <p:cNvPr id="16" name="Picture 15"/>
          <p:cNvPicPr>
            <a:picLocks noChangeAspect="1"/>
          </p:cNvPicPr>
          <p:nvPr/>
        </p:nvPicPr>
        <p:blipFill>
          <a:blip r:embed="rId4"/>
          <a:stretch>
            <a:fillRect/>
          </a:stretch>
        </p:blipFill>
        <p:spPr>
          <a:xfrm>
            <a:off x="512670" y="1878863"/>
            <a:ext cx="1854331" cy="1329996"/>
          </a:xfrm>
          <a:prstGeom prst="ellipse">
            <a:avLst/>
          </a:prstGeom>
          <a:ln>
            <a:noFill/>
          </a:ln>
          <a:effectLst>
            <a:softEdge rad="112500"/>
          </a:effectLst>
        </p:spPr>
      </p:pic>
      <p:pic>
        <p:nvPicPr>
          <p:cNvPr id="17" name="Picture 16"/>
          <p:cNvPicPr>
            <a:picLocks noChangeAspect="1"/>
          </p:cNvPicPr>
          <p:nvPr/>
        </p:nvPicPr>
        <p:blipFill>
          <a:blip r:embed="rId5"/>
          <a:stretch>
            <a:fillRect/>
          </a:stretch>
        </p:blipFill>
        <p:spPr>
          <a:xfrm>
            <a:off x="6765670" y="1878862"/>
            <a:ext cx="1935637" cy="1313389"/>
          </a:xfrm>
          <a:prstGeom prst="ellipse">
            <a:avLst/>
          </a:prstGeom>
          <a:ln>
            <a:noFill/>
          </a:ln>
          <a:effectLst>
            <a:softEdge rad="112500"/>
          </a:effectLst>
        </p:spPr>
      </p:pic>
      <p:pic>
        <p:nvPicPr>
          <p:cNvPr id="19" name="Picture 18"/>
          <p:cNvPicPr>
            <a:picLocks noChangeAspect="1"/>
          </p:cNvPicPr>
          <p:nvPr/>
        </p:nvPicPr>
        <p:blipFill>
          <a:blip r:embed="rId6"/>
          <a:stretch>
            <a:fillRect/>
          </a:stretch>
        </p:blipFill>
        <p:spPr>
          <a:xfrm>
            <a:off x="9893520" y="1872616"/>
            <a:ext cx="1717288" cy="1325880"/>
          </a:xfrm>
          <a:prstGeom prst="ellipse">
            <a:avLst/>
          </a:prstGeom>
          <a:ln>
            <a:noFill/>
          </a:ln>
          <a:effectLst>
            <a:softEdge rad="112500"/>
          </a:effectLst>
        </p:spPr>
      </p:pic>
    </p:spTree>
    <p:extLst>
      <p:ext uri="{BB962C8B-B14F-4D97-AF65-F5344CB8AC3E}">
        <p14:creationId xmlns:p14="http://schemas.microsoft.com/office/powerpoint/2010/main" val="14839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581192" y="2180496"/>
            <a:ext cx="11029615" cy="4220304"/>
          </a:xfrm>
        </p:spPr>
        <p:txBody>
          <a:bodyPr>
            <a:normAutofit/>
          </a:bodyPr>
          <a:lstStyle/>
          <a:p>
            <a:r>
              <a:rPr lang="en-US" sz="2400" dirty="0">
                <a:solidFill>
                  <a:schemeClr val="tx1"/>
                </a:solidFill>
              </a:rPr>
              <a:t>To describe what is an organism doing?</a:t>
            </a:r>
          </a:p>
          <a:p>
            <a:endParaRPr lang="en-US" sz="2400" dirty="0">
              <a:solidFill>
                <a:schemeClr val="tx1"/>
              </a:solidFill>
            </a:endParaRPr>
          </a:p>
          <a:p>
            <a:r>
              <a:rPr lang="en-US" sz="2400" dirty="0">
                <a:solidFill>
                  <a:schemeClr val="tx1"/>
                </a:solidFill>
              </a:rPr>
              <a:t>To explain and understand why organism behave in certain ways?</a:t>
            </a:r>
          </a:p>
          <a:p>
            <a:endParaRPr lang="en-US" sz="2400" dirty="0">
              <a:solidFill>
                <a:schemeClr val="tx1"/>
              </a:solidFill>
            </a:endParaRPr>
          </a:p>
          <a:p>
            <a:r>
              <a:rPr lang="en-US" sz="2400" dirty="0">
                <a:solidFill>
                  <a:schemeClr val="tx1"/>
                </a:solidFill>
              </a:rPr>
              <a:t>To predict how organism will behave in the future?</a:t>
            </a:r>
          </a:p>
          <a:p>
            <a:endParaRPr lang="en-US" sz="2400" dirty="0">
              <a:solidFill>
                <a:schemeClr val="tx1"/>
              </a:solidFill>
            </a:endParaRPr>
          </a:p>
          <a:p>
            <a:r>
              <a:rPr lang="en-US" sz="2400" dirty="0">
                <a:solidFill>
                  <a:schemeClr val="tx1"/>
                </a:solidFill>
              </a:rPr>
              <a:t>To control behavior or to modify the particular behavior?</a:t>
            </a:r>
          </a:p>
        </p:txBody>
      </p:sp>
    </p:spTree>
    <p:extLst>
      <p:ext uri="{BB962C8B-B14F-4D97-AF65-F5344CB8AC3E}">
        <p14:creationId xmlns:p14="http://schemas.microsoft.com/office/powerpoint/2010/main" val="200494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debates in psychology</a:t>
            </a:r>
          </a:p>
        </p:txBody>
      </p:sp>
      <p:sp>
        <p:nvSpPr>
          <p:cNvPr id="3" name="Content Placeholder 2"/>
          <p:cNvSpPr>
            <a:spLocks noGrp="1"/>
          </p:cNvSpPr>
          <p:nvPr>
            <p:ph idx="1"/>
          </p:nvPr>
        </p:nvSpPr>
        <p:spPr>
          <a:xfrm>
            <a:off x="581193" y="2180496"/>
            <a:ext cx="11029615" cy="3678303"/>
          </a:xfrm>
        </p:spPr>
        <p:txBody>
          <a:bodyPr>
            <a:normAutofit lnSpcReduction="10000"/>
          </a:bodyPr>
          <a:lstStyle/>
          <a:p>
            <a:pPr marL="457200" indent="-457200" algn="just">
              <a:buFont typeface="+mj-lt"/>
              <a:buAutoNum type="arabicPeriod"/>
            </a:pPr>
            <a:r>
              <a:rPr lang="en-US" sz="2400" dirty="0">
                <a:solidFill>
                  <a:schemeClr val="tx1"/>
                </a:solidFill>
                <a:latin typeface="+mj-lt"/>
              </a:rPr>
              <a:t>Nature vs. Nurture</a:t>
            </a:r>
          </a:p>
          <a:p>
            <a:pPr marL="457200" indent="-457200" algn="just">
              <a:buFont typeface="+mj-lt"/>
              <a:buAutoNum type="arabicPeriod"/>
            </a:pPr>
            <a:r>
              <a:rPr lang="en-US" sz="2400" dirty="0">
                <a:solidFill>
                  <a:schemeClr val="tx1"/>
                </a:solidFill>
                <a:latin typeface="+mj-lt"/>
              </a:rPr>
              <a:t>Conscious vs. Unconscious Mind</a:t>
            </a:r>
          </a:p>
          <a:p>
            <a:pPr marL="457200" indent="-457200" algn="just">
              <a:buFont typeface="+mj-lt"/>
              <a:buAutoNum type="arabicPeriod"/>
            </a:pPr>
            <a:r>
              <a:rPr lang="en-US" sz="2400" dirty="0">
                <a:solidFill>
                  <a:schemeClr val="tx1"/>
                </a:solidFill>
                <a:latin typeface="+mj-lt"/>
              </a:rPr>
              <a:t>Observable behavior vs. internal mental Processes</a:t>
            </a:r>
          </a:p>
          <a:p>
            <a:pPr marL="457200" indent="-457200" algn="just">
              <a:buFont typeface="+mj-lt"/>
              <a:buAutoNum type="arabicPeriod"/>
            </a:pPr>
            <a:r>
              <a:rPr lang="en-US" sz="2400" dirty="0">
                <a:solidFill>
                  <a:schemeClr val="tx1"/>
                </a:solidFill>
                <a:latin typeface="+mj-lt"/>
              </a:rPr>
              <a:t>Free will vs. determinism</a:t>
            </a:r>
          </a:p>
          <a:p>
            <a:pPr marL="457200" indent="-457200" algn="just">
              <a:buFont typeface="+mj-lt"/>
              <a:buAutoNum type="arabicPeriod"/>
            </a:pPr>
            <a:r>
              <a:rPr lang="en-US" sz="2400" dirty="0">
                <a:solidFill>
                  <a:schemeClr val="tx1"/>
                </a:solidFill>
                <a:latin typeface="+mj-lt"/>
              </a:rPr>
              <a:t>Individual Differences vs. universal Principles</a:t>
            </a:r>
          </a:p>
          <a:p>
            <a:pPr marL="457200" indent="-457200" algn="just">
              <a:buFont typeface="+mj-lt"/>
              <a:buAutoNum type="arabicPeriod"/>
            </a:pPr>
            <a:endParaRPr lang="en-US" sz="2400" dirty="0">
              <a:solidFill>
                <a:schemeClr val="tx1"/>
              </a:solidFill>
              <a:latin typeface="+mj-lt"/>
            </a:endParaRPr>
          </a:p>
          <a:p>
            <a:pPr algn="just">
              <a:buFont typeface="Wingdings" panose="05000000000000000000" pitchFamily="2" charset="2"/>
              <a:buChar char="v"/>
            </a:pPr>
            <a:r>
              <a:rPr lang="en-US" sz="2400" dirty="0">
                <a:solidFill>
                  <a:schemeClr val="tx1"/>
                </a:solidFill>
                <a:latin typeface="+mj-lt"/>
              </a:rPr>
              <a:t>These key debates are used to understand how culture, ethnicity, and race influence behavior.</a:t>
            </a:r>
          </a:p>
        </p:txBody>
      </p:sp>
    </p:spTree>
    <p:extLst>
      <p:ext uri="{BB962C8B-B14F-4D97-AF65-F5344CB8AC3E}">
        <p14:creationId xmlns:p14="http://schemas.microsoft.com/office/powerpoint/2010/main" val="258541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04" y="1166696"/>
            <a:ext cx="11029616" cy="461382"/>
          </a:xfrm>
        </p:spPr>
        <p:txBody>
          <a:bodyPr>
            <a:normAutofit fontScale="90000"/>
          </a:bodyPr>
          <a:lstStyle/>
          <a:p>
            <a:br>
              <a:rPr lang="en-US" dirty="0"/>
            </a:br>
            <a:r>
              <a:rPr lang="en-US" sz="3100" dirty="0"/>
              <a:t>1. NATURE VS NURTURE</a:t>
            </a:r>
            <a:endParaRPr lang="en-US" dirty="0"/>
          </a:p>
        </p:txBody>
      </p:sp>
      <p:sp>
        <p:nvSpPr>
          <p:cNvPr id="3" name="Content Placeholder 2"/>
          <p:cNvSpPr>
            <a:spLocks noGrp="1"/>
          </p:cNvSpPr>
          <p:nvPr>
            <p:ph idx="1"/>
          </p:nvPr>
        </p:nvSpPr>
        <p:spPr>
          <a:xfrm>
            <a:off x="581192" y="2180496"/>
            <a:ext cx="5027871" cy="3678303"/>
          </a:xfrm>
        </p:spPr>
        <p:txBody>
          <a:bodyPr/>
          <a:lstStyle/>
          <a:p>
            <a:r>
              <a:rPr lang="en-US" sz="2000" dirty="0">
                <a:solidFill>
                  <a:schemeClr val="tx1"/>
                </a:solidFill>
              </a:rPr>
              <a:t>Heredity vs environment</a:t>
            </a:r>
          </a:p>
          <a:p>
            <a:pPr algn="just">
              <a:buFont typeface="Wingdings" panose="05000000000000000000" pitchFamily="2" charset="2"/>
              <a:buChar char="v"/>
            </a:pPr>
            <a:r>
              <a:rPr lang="en-US" sz="2000" dirty="0">
                <a:solidFill>
                  <a:schemeClr val="tx1"/>
                </a:solidFill>
              </a:rPr>
              <a:t>How much people's behavior is due to their genetically determined nature </a:t>
            </a:r>
          </a:p>
          <a:p>
            <a:pPr marL="0" indent="0" algn="just">
              <a:buNone/>
            </a:pPr>
            <a:r>
              <a:rPr lang="en-US" sz="2000" dirty="0">
                <a:solidFill>
                  <a:schemeClr val="tx1"/>
                </a:solidFill>
              </a:rPr>
              <a:t>                                      </a:t>
            </a:r>
            <a:r>
              <a:rPr lang="en-US" sz="2000" b="1" dirty="0">
                <a:solidFill>
                  <a:schemeClr val="tx1"/>
                </a:solidFill>
                <a:effectLst>
                  <a:outerShdw blurRad="38100" dist="38100" dir="2700000" algn="tl">
                    <a:srgbClr val="000000">
                      <a:alpha val="43137"/>
                    </a:srgbClr>
                  </a:outerShdw>
                </a:effectLst>
              </a:rPr>
              <a:t>VS</a:t>
            </a:r>
          </a:p>
          <a:p>
            <a:pPr algn="just">
              <a:buFont typeface="Wingdings" panose="05000000000000000000" pitchFamily="2" charset="2"/>
              <a:buChar char="v"/>
            </a:pPr>
            <a:r>
              <a:rPr lang="en-US" sz="2000" dirty="0">
                <a:solidFill>
                  <a:schemeClr val="tx1"/>
                </a:solidFill>
              </a:rPr>
              <a:t>How much is due to the influences of the physical and social environment in which a child is raised</a:t>
            </a:r>
          </a:p>
          <a:p>
            <a:endParaRPr lang="en-US" dirty="0"/>
          </a:p>
        </p:txBody>
      </p:sp>
      <p:pic>
        <p:nvPicPr>
          <p:cNvPr id="4" name="Picture 3"/>
          <p:cNvPicPr>
            <a:picLocks noChangeAspect="1"/>
          </p:cNvPicPr>
          <p:nvPr/>
        </p:nvPicPr>
        <p:blipFill>
          <a:blip r:embed="rId2"/>
          <a:stretch>
            <a:fillRect/>
          </a:stretch>
        </p:blipFill>
        <p:spPr>
          <a:xfrm>
            <a:off x="6055112" y="2007217"/>
            <a:ext cx="5809786" cy="4215160"/>
          </a:xfrm>
          <a:prstGeom prst="rect">
            <a:avLst/>
          </a:prstGeom>
          <a:ln>
            <a:noFill/>
          </a:ln>
          <a:effectLst>
            <a:softEdge rad="112500"/>
          </a:effectLst>
        </p:spPr>
      </p:pic>
    </p:spTree>
    <p:extLst>
      <p:ext uri="{BB962C8B-B14F-4D97-AF65-F5344CB8AC3E}">
        <p14:creationId xmlns:p14="http://schemas.microsoft.com/office/powerpoint/2010/main" val="286094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Conscious vs. Unconscious Mind</a:t>
            </a:r>
          </a:p>
        </p:txBody>
      </p:sp>
      <p:sp>
        <p:nvSpPr>
          <p:cNvPr id="3" name="Content Placeholder 2"/>
          <p:cNvSpPr>
            <a:spLocks noGrp="1"/>
          </p:cNvSpPr>
          <p:nvPr>
            <p:ph idx="1"/>
          </p:nvPr>
        </p:nvSpPr>
        <p:spPr>
          <a:xfrm>
            <a:off x="581192" y="2180496"/>
            <a:ext cx="4877912" cy="3678303"/>
          </a:xfrm>
        </p:spPr>
        <p:txBody>
          <a:bodyPr/>
          <a:lstStyle/>
          <a:p>
            <a:pPr marL="0" indent="0" algn="just">
              <a:buNone/>
            </a:pPr>
            <a:r>
              <a:rPr lang="en-US" sz="2000" dirty="0">
                <a:solidFill>
                  <a:schemeClr val="tx1"/>
                </a:solidFill>
                <a:latin typeface="+mj-lt"/>
                <a:cs typeface="Times New Roman" panose="02020603050405020304" pitchFamily="18" charset="0"/>
              </a:rPr>
              <a:t>How much of our behavior is produced by forces of which we are fully aware</a:t>
            </a:r>
          </a:p>
          <a:p>
            <a:pPr marL="0" indent="0" algn="ctr">
              <a:buNone/>
            </a:pPr>
            <a:r>
              <a:rPr lang="en-US" sz="2000" b="1" dirty="0">
                <a:solidFill>
                  <a:schemeClr val="tx1"/>
                </a:solidFill>
                <a:latin typeface="+mj-lt"/>
                <a:cs typeface="Times New Roman" panose="02020603050405020304" pitchFamily="18" charset="0"/>
              </a:rPr>
              <a:t>and </a:t>
            </a:r>
          </a:p>
          <a:p>
            <a:pPr marL="0" indent="0" algn="just">
              <a:buNone/>
            </a:pPr>
            <a:r>
              <a:rPr lang="en-US" sz="2000" dirty="0">
                <a:solidFill>
                  <a:schemeClr val="tx1"/>
                </a:solidFill>
                <a:latin typeface="+mj-lt"/>
                <a:cs typeface="Times New Roman" panose="02020603050405020304" pitchFamily="18" charset="0"/>
              </a:rPr>
              <a:t>How much is due to unconscious activity </a:t>
            </a:r>
          </a:p>
          <a:p>
            <a:pPr marL="0" indent="0" algn="just">
              <a:buNone/>
            </a:pPr>
            <a:r>
              <a:rPr lang="en-US" sz="2000" dirty="0">
                <a:solidFill>
                  <a:schemeClr val="tx1"/>
                </a:solidFill>
                <a:latin typeface="+mj-lt"/>
                <a:cs typeface="Times New Roman" panose="02020603050405020304" pitchFamily="18" charset="0"/>
              </a:rPr>
              <a:t>– mental processes that are not accessible to the conscious mind</a:t>
            </a:r>
          </a:p>
          <a:p>
            <a:endParaRPr lang="en-US" dirty="0"/>
          </a:p>
        </p:txBody>
      </p:sp>
      <p:pic>
        <p:nvPicPr>
          <p:cNvPr id="4" name="Picture 3"/>
          <p:cNvPicPr>
            <a:picLocks noChangeAspect="1"/>
          </p:cNvPicPr>
          <p:nvPr/>
        </p:nvPicPr>
        <p:blipFill>
          <a:blip r:embed="rId2"/>
          <a:stretch>
            <a:fillRect/>
          </a:stretch>
        </p:blipFill>
        <p:spPr>
          <a:xfrm>
            <a:off x="5965902" y="2180496"/>
            <a:ext cx="4761571" cy="4331816"/>
          </a:xfrm>
          <a:prstGeom prst="rect">
            <a:avLst/>
          </a:prstGeom>
          <a:ln>
            <a:noFill/>
          </a:ln>
          <a:effectLst>
            <a:softEdge rad="112500"/>
          </a:effectLst>
        </p:spPr>
      </p:pic>
    </p:spTree>
    <p:extLst>
      <p:ext uri="{BB962C8B-B14F-4D97-AF65-F5344CB8AC3E}">
        <p14:creationId xmlns:p14="http://schemas.microsoft.com/office/powerpoint/2010/main" val="34719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3. Observable behavior vs. internal mental Processes</a:t>
            </a:r>
          </a:p>
        </p:txBody>
      </p:sp>
      <p:sp>
        <p:nvSpPr>
          <p:cNvPr id="3" name="Content Placeholder 2"/>
          <p:cNvSpPr>
            <a:spLocks noGrp="1"/>
          </p:cNvSpPr>
          <p:nvPr>
            <p:ph sz="half" idx="1"/>
          </p:nvPr>
        </p:nvSpPr>
        <p:spPr>
          <a:xfrm>
            <a:off x="713709" y="1526863"/>
            <a:ext cx="5097597" cy="3633047"/>
          </a:xfrm>
        </p:spPr>
        <p:txBody>
          <a:bodyPr>
            <a:normAutofit/>
          </a:bodyPr>
          <a:lstStyle/>
          <a:p>
            <a:pPr algn="just"/>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solely be concentrating on behavior that can be seen by outside observers</a:t>
            </a:r>
          </a:p>
          <a:p>
            <a:pPr algn="just"/>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Behavioral psychologists think that the only source of information is behavior that can be observed directly</a:t>
            </a:r>
            <a:endParaRPr lang="en-US" sz="2000" dirty="0">
              <a:solidFill>
                <a:schemeClr val="tx1">
                  <a:lumMod val="95000"/>
                  <a:lumOff val="5000"/>
                </a:schemeClr>
              </a:solidFill>
              <a:latin typeface="+mj-lt"/>
            </a:endParaRPr>
          </a:p>
        </p:txBody>
      </p:sp>
      <p:sp>
        <p:nvSpPr>
          <p:cNvPr id="4" name="Content Placeholder 3"/>
          <p:cNvSpPr>
            <a:spLocks noGrp="1"/>
          </p:cNvSpPr>
          <p:nvPr>
            <p:ph sz="half" idx="2"/>
          </p:nvPr>
        </p:nvSpPr>
        <p:spPr>
          <a:xfrm>
            <a:off x="6437941" y="1622427"/>
            <a:ext cx="5172868" cy="3633047"/>
          </a:xfrm>
        </p:spPr>
        <p:txBody>
          <a:bodyPr/>
          <a:lstStyle/>
          <a:p>
            <a:pPr marL="0" indent="0" algn="just">
              <a:buNone/>
            </a:pP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focus on unseen thinking processes because according to cognitive psychologist what goes on inside a person’s mind is critical to understanding behavior.</a:t>
            </a:r>
          </a:p>
          <a:p>
            <a:endParaRPr lang="en-US" dirty="0">
              <a:solidFill>
                <a:schemeClr val="tx1"/>
              </a:solidFill>
              <a:latin typeface="+mj-lt"/>
            </a:endParaRPr>
          </a:p>
          <a:p>
            <a:endParaRPr lang="en-US" dirty="0"/>
          </a:p>
        </p:txBody>
      </p:sp>
      <p:pic>
        <p:nvPicPr>
          <p:cNvPr id="6" name="Picture 5"/>
          <p:cNvPicPr>
            <a:picLocks noChangeAspect="1"/>
          </p:cNvPicPr>
          <p:nvPr/>
        </p:nvPicPr>
        <p:blipFill>
          <a:blip r:embed="rId3"/>
          <a:stretch>
            <a:fillRect/>
          </a:stretch>
        </p:blipFill>
        <p:spPr>
          <a:xfrm>
            <a:off x="8012430" y="4674178"/>
            <a:ext cx="3015449" cy="1689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4"/>
          <a:stretch>
            <a:fillRect/>
          </a:stretch>
        </p:blipFill>
        <p:spPr>
          <a:xfrm>
            <a:off x="2166125" y="4457700"/>
            <a:ext cx="2819400" cy="2055706"/>
          </a:xfrm>
          <a:prstGeom prst="rect">
            <a:avLst/>
          </a:prstGeom>
          <a:ln>
            <a:noFill/>
          </a:ln>
          <a:effectLst>
            <a:softEdge rad="112500"/>
          </a:effectLst>
        </p:spPr>
      </p:pic>
      <p:sp>
        <p:nvSpPr>
          <p:cNvPr id="9" name="Rectangle 8"/>
          <p:cNvSpPr/>
          <p:nvPr/>
        </p:nvSpPr>
        <p:spPr>
          <a:xfrm>
            <a:off x="5811306" y="3066742"/>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spTree>
    <p:extLst>
      <p:ext uri="{BB962C8B-B14F-4D97-AF65-F5344CB8AC3E}">
        <p14:creationId xmlns:p14="http://schemas.microsoft.com/office/powerpoint/2010/main" val="20099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7"/>
            <a:ext cx="11029616" cy="1498345"/>
          </a:xfrm>
        </p:spPr>
        <p:txBody>
          <a:bodyPr/>
          <a:lstStyle/>
          <a:p>
            <a:r>
              <a:rPr lang="en-US" dirty="0"/>
              <a:t>4. Free will (choices) vs. determinism</a:t>
            </a:r>
            <a:br>
              <a:rPr lang="en-US" dirty="0"/>
            </a:br>
            <a:endParaRPr lang="en-US" dirty="0"/>
          </a:p>
        </p:txBody>
      </p:sp>
      <p:sp>
        <p:nvSpPr>
          <p:cNvPr id="3" name="Content Placeholder 2"/>
          <p:cNvSpPr>
            <a:spLocks noGrp="1"/>
          </p:cNvSpPr>
          <p:nvPr>
            <p:ph sz="half" idx="1"/>
          </p:nvPr>
        </p:nvSpPr>
        <p:spPr>
          <a:xfrm>
            <a:off x="581193" y="859809"/>
            <a:ext cx="4495774" cy="3790250"/>
          </a:xfrm>
        </p:spPr>
        <p:txBody>
          <a:bodyPr>
            <a:normAutofit/>
          </a:bodyPr>
          <a:lstStyle/>
          <a:p>
            <a:pPr algn="just"/>
            <a:r>
              <a:rPr lang="en-US" sz="2000" dirty="0">
                <a:solidFill>
                  <a:schemeClr val="tx1"/>
                </a:solidFill>
              </a:rPr>
              <a:t>How much of our behavior is due to choices made freely by an individual?</a:t>
            </a:r>
          </a:p>
          <a:p>
            <a:pPr algn="just"/>
            <a:r>
              <a:rPr lang="en-US" sz="2000" dirty="0">
                <a:solidFill>
                  <a:schemeClr val="tx1"/>
                </a:solidFill>
              </a:rPr>
              <a:t>We are free to choose our actions</a:t>
            </a:r>
          </a:p>
        </p:txBody>
      </p:sp>
      <p:sp>
        <p:nvSpPr>
          <p:cNvPr id="4" name="Content Placeholder 3"/>
          <p:cNvSpPr>
            <a:spLocks noGrp="1"/>
          </p:cNvSpPr>
          <p:nvPr>
            <p:ph sz="half" idx="2"/>
          </p:nvPr>
        </p:nvSpPr>
        <p:spPr>
          <a:xfrm>
            <a:off x="5832733" y="2228003"/>
            <a:ext cx="5778075" cy="2316701"/>
          </a:xfrm>
        </p:spPr>
        <p:txBody>
          <a:bodyPr>
            <a:noAutofit/>
          </a:bodyPr>
          <a:lstStyle/>
          <a:p>
            <a:r>
              <a:rPr lang="en-US" sz="2000" dirty="0">
                <a:solidFill>
                  <a:schemeClr val="tx1"/>
                </a:solidFill>
              </a:rPr>
              <a:t>How much is produced by factors beyond that individual’s voluntary control?</a:t>
            </a:r>
          </a:p>
          <a:p>
            <a:r>
              <a:rPr lang="en-US" sz="2000" dirty="0">
                <a:solidFill>
                  <a:schemeClr val="tx1"/>
                </a:solidFill>
              </a:rPr>
              <a:t>The assumption that everything that happens has a cause or determinant in the observable world.</a:t>
            </a:r>
          </a:p>
          <a:p>
            <a:r>
              <a:rPr lang="en-US" sz="2000" dirty="0">
                <a:solidFill>
                  <a:schemeClr val="tx1"/>
                </a:solidFill>
              </a:rPr>
              <a:t>Example: child born in a poor family, will live a poor life.</a:t>
            </a:r>
          </a:p>
          <a:p>
            <a:r>
              <a:rPr lang="en-US" dirty="0">
                <a:solidFill>
                  <a:schemeClr val="tx1"/>
                </a:solidFill>
              </a:rPr>
              <a:t>GENETIC AND ENVIRONMENT </a:t>
            </a:r>
          </a:p>
        </p:txBody>
      </p:sp>
      <p:sp>
        <p:nvSpPr>
          <p:cNvPr id="7" name="Rectangle 6"/>
          <p:cNvSpPr/>
          <p:nvPr/>
        </p:nvSpPr>
        <p:spPr>
          <a:xfrm>
            <a:off x="5263346" y="3004304"/>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9" name="Picture 8"/>
          <p:cNvPicPr>
            <a:picLocks noChangeAspect="1"/>
          </p:cNvPicPr>
          <p:nvPr/>
        </p:nvPicPr>
        <p:blipFill>
          <a:blip r:embed="rId3"/>
          <a:stretch>
            <a:fillRect/>
          </a:stretch>
        </p:blipFill>
        <p:spPr>
          <a:xfrm>
            <a:off x="1703071" y="4297680"/>
            <a:ext cx="3235804" cy="2423160"/>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8093122" y="4544704"/>
            <a:ext cx="3394028" cy="2084696"/>
          </a:xfrm>
          <a:prstGeom prst="rect">
            <a:avLst/>
          </a:prstGeom>
          <a:ln>
            <a:noFill/>
          </a:ln>
          <a:effectLst>
            <a:softEdge rad="112500"/>
          </a:effectLst>
        </p:spPr>
      </p:pic>
    </p:spTree>
    <p:extLst>
      <p:ext uri="{BB962C8B-B14F-4D97-AF65-F5344CB8AC3E}">
        <p14:creationId xmlns:p14="http://schemas.microsoft.com/office/powerpoint/2010/main" val="4027130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1159726"/>
            <a:ext cx="11029616" cy="970157"/>
          </a:xfrm>
        </p:spPr>
        <p:txBody>
          <a:bodyPr>
            <a:normAutofit/>
          </a:bodyPr>
          <a:lstStyle/>
          <a:p>
            <a:r>
              <a:rPr lang="en-US" dirty="0"/>
              <a:t>5. Individual Differences vs. universal Principles</a:t>
            </a:r>
            <a:br>
              <a:rPr lang="en-US" dirty="0"/>
            </a:br>
            <a:endParaRPr lang="en-US" dirty="0"/>
          </a:p>
        </p:txBody>
      </p:sp>
      <p:sp>
        <p:nvSpPr>
          <p:cNvPr id="3" name="Content Placeholder 2"/>
          <p:cNvSpPr>
            <a:spLocks noGrp="1"/>
          </p:cNvSpPr>
          <p:nvPr>
            <p:ph sz="half" idx="1"/>
          </p:nvPr>
        </p:nvSpPr>
        <p:spPr>
          <a:xfrm>
            <a:off x="581193" y="2228004"/>
            <a:ext cx="4773309" cy="2136365"/>
          </a:xfrm>
        </p:spPr>
        <p:txBody>
          <a:bodyPr>
            <a:normAutofit lnSpcReduction="10000"/>
          </a:bodyPr>
          <a:lstStyle/>
          <a:p>
            <a:pPr algn="just"/>
            <a:r>
              <a:rPr lang="en-US" sz="2000" dirty="0">
                <a:solidFill>
                  <a:schemeClr val="tx1"/>
                </a:solidFill>
              </a:rPr>
              <a:t>Focus on the uniqueness of every individual.</a:t>
            </a:r>
          </a:p>
          <a:p>
            <a:pPr algn="just"/>
            <a:r>
              <a:rPr lang="en-US" sz="2000" dirty="0">
                <a:solidFill>
                  <a:schemeClr val="tx1"/>
                </a:solidFill>
              </a:rPr>
              <a:t>Every person’s behavior is a reflection of their distinct and special individual qualities. </a:t>
            </a:r>
          </a:p>
          <a:p>
            <a:pPr algn="just"/>
            <a:r>
              <a:rPr lang="en-US" sz="2000" dirty="0">
                <a:solidFill>
                  <a:schemeClr val="tx1"/>
                </a:solidFill>
              </a:rPr>
              <a:t>E.g.: learning style</a:t>
            </a:r>
          </a:p>
        </p:txBody>
      </p:sp>
      <p:sp>
        <p:nvSpPr>
          <p:cNvPr id="4" name="Content Placeholder 3"/>
          <p:cNvSpPr>
            <a:spLocks noGrp="1"/>
          </p:cNvSpPr>
          <p:nvPr>
            <p:ph sz="half" idx="2"/>
          </p:nvPr>
        </p:nvSpPr>
        <p:spPr>
          <a:xfrm>
            <a:off x="6837527" y="2228003"/>
            <a:ext cx="4773281" cy="1819891"/>
          </a:xfrm>
        </p:spPr>
        <p:txBody>
          <a:bodyPr>
            <a:normAutofit lnSpcReduction="10000"/>
          </a:bodyPr>
          <a:lstStyle/>
          <a:p>
            <a:pPr algn="just"/>
            <a:r>
              <a:rPr lang="en-US" sz="2000" dirty="0">
                <a:solidFill>
                  <a:schemeClr val="tx1"/>
                </a:solidFill>
              </a:rPr>
              <a:t>Based on cultural and societal norms and values.</a:t>
            </a:r>
          </a:p>
        </p:txBody>
      </p:sp>
      <p:sp>
        <p:nvSpPr>
          <p:cNvPr id="6" name="Rectangle 5"/>
          <p:cNvSpPr/>
          <p:nvPr/>
        </p:nvSpPr>
        <p:spPr>
          <a:xfrm>
            <a:off x="5914063" y="3064792"/>
            <a:ext cx="530915" cy="369332"/>
          </a:xfrm>
          <a:prstGeom prst="rect">
            <a:avLst/>
          </a:prstGeom>
        </p:spPr>
        <p:txBody>
          <a:bodyPr wrap="none">
            <a:spAutoFit/>
          </a:bodyPr>
          <a:lstStyle/>
          <a:p>
            <a:pPr algn="just"/>
            <a:r>
              <a:rPr lang="en-US" b="1" dirty="0">
                <a:solidFill>
                  <a:srgbClr val="222222"/>
                </a:solidFill>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5" name="Picture 4"/>
          <p:cNvPicPr>
            <a:picLocks noChangeAspect="1"/>
          </p:cNvPicPr>
          <p:nvPr/>
        </p:nvPicPr>
        <p:blipFill>
          <a:blip r:embed="rId2"/>
          <a:stretch>
            <a:fillRect/>
          </a:stretch>
        </p:blipFill>
        <p:spPr>
          <a:xfrm>
            <a:off x="928048" y="4364369"/>
            <a:ext cx="4735773" cy="2350330"/>
          </a:xfrm>
          <a:prstGeom prst="rect">
            <a:avLst/>
          </a:prstGeom>
          <a:ln>
            <a:noFill/>
          </a:ln>
          <a:effectLst>
            <a:softEdge rad="112500"/>
          </a:effectLst>
        </p:spPr>
      </p:pic>
    </p:spTree>
    <p:extLst>
      <p:ext uri="{BB962C8B-B14F-4D97-AF65-F5344CB8AC3E}">
        <p14:creationId xmlns:p14="http://schemas.microsoft.com/office/powerpoint/2010/main" val="14460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Branches of Psychology</a:t>
            </a:r>
          </a:p>
        </p:txBody>
      </p:sp>
      <p:sp>
        <p:nvSpPr>
          <p:cNvPr id="3" name="Content Placeholder 2"/>
          <p:cNvSpPr>
            <a:spLocks noGrp="1"/>
          </p:cNvSpPr>
          <p:nvPr>
            <p:ph sz="half" idx="1"/>
          </p:nvPr>
        </p:nvSpPr>
        <p:spPr/>
        <p:txBody>
          <a:bodyPr>
            <a:normAutofit fontScale="77500" lnSpcReduction="20000"/>
          </a:bodyPr>
          <a:lstStyle/>
          <a:p>
            <a:pPr marL="0" indent="0">
              <a:buNone/>
            </a:pPr>
            <a:endParaRPr lang="en-US" sz="2000" dirty="0">
              <a:solidFill>
                <a:schemeClr val="tx1"/>
              </a:solidFill>
            </a:endParaRPr>
          </a:p>
          <a:p>
            <a:r>
              <a:rPr lang="en-US" sz="3400" dirty="0">
                <a:solidFill>
                  <a:schemeClr val="tx1"/>
                </a:solidFill>
              </a:rPr>
              <a:t>Clinical psychology</a:t>
            </a:r>
          </a:p>
          <a:p>
            <a:r>
              <a:rPr lang="en-US" sz="3400" dirty="0">
                <a:solidFill>
                  <a:schemeClr val="tx1"/>
                </a:solidFill>
              </a:rPr>
              <a:t>Counselling</a:t>
            </a:r>
          </a:p>
          <a:p>
            <a:r>
              <a:rPr lang="en-US" sz="3400" dirty="0">
                <a:solidFill>
                  <a:schemeClr val="tx1"/>
                </a:solidFill>
              </a:rPr>
              <a:t>Developmental psychology</a:t>
            </a:r>
          </a:p>
          <a:p>
            <a:r>
              <a:rPr lang="en-US" sz="3400" dirty="0">
                <a:solidFill>
                  <a:schemeClr val="tx1"/>
                </a:solidFill>
              </a:rPr>
              <a:t>Social psychology</a:t>
            </a:r>
          </a:p>
          <a:p>
            <a:r>
              <a:rPr lang="en-US" sz="3400" dirty="0">
                <a:solidFill>
                  <a:schemeClr val="tx1"/>
                </a:solidFill>
              </a:rPr>
              <a:t>School and Educational psychology</a:t>
            </a:r>
          </a:p>
          <a:p>
            <a:r>
              <a:rPr lang="en-US" sz="3400" dirty="0">
                <a:solidFill>
                  <a:schemeClr val="tx1"/>
                </a:solidFill>
              </a:rPr>
              <a:t>Industrial and Organizational psychology</a:t>
            </a:r>
          </a:p>
          <a:p>
            <a:endParaRPr lang="en-US" sz="3400" dirty="0">
              <a:solidFill>
                <a:schemeClr val="tx1"/>
              </a:solidFill>
            </a:endParaRPr>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sz="3400" dirty="0">
                <a:solidFill>
                  <a:schemeClr val="tx1"/>
                </a:solidFill>
              </a:rPr>
              <a:t>Sports psychology</a:t>
            </a:r>
          </a:p>
          <a:p>
            <a:r>
              <a:rPr lang="en-US" sz="3400" dirty="0">
                <a:solidFill>
                  <a:schemeClr val="tx1"/>
                </a:solidFill>
              </a:rPr>
              <a:t>Forensic psychology</a:t>
            </a:r>
          </a:p>
          <a:p>
            <a:r>
              <a:rPr lang="en-US" sz="3400" dirty="0">
                <a:solidFill>
                  <a:schemeClr val="tx1"/>
                </a:solidFill>
              </a:rPr>
              <a:t>Health psychology</a:t>
            </a:r>
          </a:p>
          <a:p>
            <a:endParaRPr lang="en-US" dirty="0"/>
          </a:p>
        </p:txBody>
      </p:sp>
    </p:spTree>
    <p:extLst>
      <p:ext uri="{BB962C8B-B14F-4D97-AF65-F5344CB8AC3E}">
        <p14:creationId xmlns:p14="http://schemas.microsoft.com/office/powerpoint/2010/main" val="332957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83239"/>
            <a:ext cx="11029616" cy="1013800"/>
          </a:xfrm>
        </p:spPr>
        <p:txBody>
          <a:bodyPr>
            <a:normAutofit fontScale="90000"/>
          </a:bodyPr>
          <a:lstStyle/>
          <a:p>
            <a:pPr algn="ctr"/>
            <a:r>
              <a:rPr lang="en-US" sz="4400" dirty="0"/>
              <a:t>The Historical Origins of</a:t>
            </a:r>
            <a:br>
              <a:rPr lang="en-US" sz="4400" dirty="0"/>
            </a:br>
            <a:r>
              <a:rPr lang="en-US" sz="4400" dirty="0"/>
              <a:t>psychology</a:t>
            </a:r>
          </a:p>
        </p:txBody>
      </p:sp>
      <p:pic>
        <p:nvPicPr>
          <p:cNvPr id="4" name="Picture 4" descr="What Do Whigs Have To Do With History of Psychology? – JEPS Bullet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1897039"/>
            <a:ext cx="10809027" cy="5029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5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5" name="Content Placeholder 4"/>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440279905"/>
              </p:ext>
            </p:extLst>
          </p:nvPr>
        </p:nvGraphicFramePr>
        <p:xfrm>
          <a:off x="581025" y="2181225"/>
          <a:ext cx="11029950" cy="417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921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Supernatural Elements</a:t>
            </a:r>
            <a:endParaRPr lang="en-US" dirty="0"/>
          </a:p>
        </p:txBody>
      </p:sp>
      <p:pic>
        <p:nvPicPr>
          <p:cNvPr id="1026" name="Picture 2" descr="Man looking up at a huge ghostly horned demon appearing out the 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7" y="2947916"/>
            <a:ext cx="11360600" cy="379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1191" y="1379783"/>
            <a:ext cx="10569029" cy="2919262"/>
          </a:xfrm>
        </p:spPr>
        <p:txBody>
          <a:bodyPr>
            <a:normAutofit/>
          </a:bodyPr>
          <a:lstStyle/>
          <a:p>
            <a:pPr algn="just"/>
            <a:r>
              <a:rPr lang="en-US" sz="2400" dirty="0">
                <a:solidFill>
                  <a:schemeClr val="tx1"/>
                </a:solidFill>
                <a:latin typeface="+mj-lt"/>
              </a:rPr>
              <a:t>Before the age of scientific inquiry all good and bad manifestations beyond the control of human kind were regarded as supernatural.</a:t>
            </a:r>
            <a:endParaRPr lang="en-US" sz="2400" dirty="0">
              <a:solidFill>
                <a:schemeClr val="tx1"/>
              </a:solidFill>
              <a:latin typeface="+mj-lt"/>
              <a:cs typeface="Times New Roman" panose="02020603050405020304" pitchFamily="18" charset="0"/>
            </a:endParaRPr>
          </a:p>
          <a:p>
            <a:endParaRPr lang="en-US" sz="2400" dirty="0"/>
          </a:p>
        </p:txBody>
      </p:sp>
    </p:spTree>
    <p:extLst>
      <p:ext uri="{BB962C8B-B14F-4D97-AF65-F5344CB8AC3E}">
        <p14:creationId xmlns:p14="http://schemas.microsoft.com/office/powerpoint/2010/main" val="2015087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33223"/>
            <a:ext cx="11029616" cy="1013800"/>
          </a:xfrm>
        </p:spPr>
        <p:txBody>
          <a:bodyPr/>
          <a:lstStyle/>
          <a:p>
            <a:r>
              <a:rPr lang="en-US" dirty="0"/>
              <a:t>EARLY DEMONOLOGY</a:t>
            </a:r>
          </a:p>
        </p:txBody>
      </p:sp>
      <p:sp>
        <p:nvSpPr>
          <p:cNvPr id="3" name="Content Placeholder 2"/>
          <p:cNvSpPr>
            <a:spLocks noGrp="1"/>
          </p:cNvSpPr>
          <p:nvPr>
            <p:ph idx="1"/>
          </p:nvPr>
        </p:nvSpPr>
        <p:spPr>
          <a:xfrm>
            <a:off x="414278" y="1266940"/>
            <a:ext cx="11363443" cy="2690911"/>
          </a:xfrm>
        </p:spPr>
        <p:txBody>
          <a:bodyPr>
            <a:normAutofit/>
          </a:bodyPr>
          <a:lstStyle/>
          <a:p>
            <a:pPr algn="just"/>
            <a:r>
              <a:rPr lang="en-US" sz="2400" dirty="0">
                <a:solidFill>
                  <a:schemeClr val="tx1"/>
                </a:solidFill>
              </a:rPr>
              <a:t>The doctrine that a semi autonomous or completely autonomous evil being such as the devil may dwell within a person and control his or her mind and body is called </a:t>
            </a:r>
            <a:r>
              <a:rPr lang="en-US" sz="2400" b="1" dirty="0">
                <a:solidFill>
                  <a:schemeClr val="tx1"/>
                </a:solidFill>
              </a:rPr>
              <a:t>demonology</a:t>
            </a:r>
            <a:r>
              <a:rPr lang="en-US" sz="2400" dirty="0">
                <a:solidFill>
                  <a:schemeClr val="tx1"/>
                </a:solidFill>
              </a:rPr>
              <a:t>.</a:t>
            </a:r>
          </a:p>
        </p:txBody>
      </p:sp>
      <p:pic>
        <p:nvPicPr>
          <p:cNvPr id="3074" name="Picture 2" descr="The Encyclopedia of Demons and Demonology: Rosemary Ellen Guiley, John  Zaffis: 9780816073153: Amazon.com: Boo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4" t="28330" r="1656" b="7388"/>
          <a:stretch/>
        </p:blipFill>
        <p:spPr bwMode="auto">
          <a:xfrm>
            <a:off x="414278" y="3423167"/>
            <a:ext cx="11363443" cy="3434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1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Psychology. Trephining – early form of “therapy”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632" t="31046" r="36260" b="18975"/>
          <a:stretch/>
        </p:blipFill>
        <p:spPr bwMode="auto">
          <a:xfrm>
            <a:off x="1241383" y="4263798"/>
            <a:ext cx="5396527" cy="24284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Trephining</a:t>
            </a:r>
          </a:p>
        </p:txBody>
      </p:sp>
      <p:sp>
        <p:nvSpPr>
          <p:cNvPr id="3" name="Content Placeholder 2"/>
          <p:cNvSpPr>
            <a:spLocks noGrp="1"/>
          </p:cNvSpPr>
          <p:nvPr>
            <p:ph idx="1"/>
          </p:nvPr>
        </p:nvSpPr>
        <p:spPr>
          <a:xfrm>
            <a:off x="530945" y="1209056"/>
            <a:ext cx="5938093" cy="3772377"/>
          </a:xfrm>
        </p:spPr>
        <p:txBody>
          <a:bodyPr>
            <a:normAutofit/>
          </a:bodyPr>
          <a:lstStyle/>
          <a:p>
            <a:pPr algn="just"/>
            <a:r>
              <a:rPr lang="en-US" sz="2400" dirty="0">
                <a:solidFill>
                  <a:schemeClr val="tx1"/>
                </a:solidFill>
              </a:rPr>
              <a:t>People thought that psychological problems are caused by evil spirits.</a:t>
            </a:r>
          </a:p>
          <a:p>
            <a:pPr algn="just"/>
            <a:r>
              <a:rPr lang="en-US" sz="2400" dirty="0">
                <a:solidFill>
                  <a:schemeClr val="tx1"/>
                </a:solidFill>
              </a:rPr>
              <a:t> To allow those spirits to escape from a person’s body the ancient healers chipped a hole in patient’s skull with crude instrument.</a:t>
            </a:r>
          </a:p>
        </p:txBody>
      </p:sp>
      <p:pic>
        <p:nvPicPr>
          <p:cNvPr id="4102" name="Picture 6" descr="Trepanning - Wikipedia"/>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78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6637910" y="1801710"/>
            <a:ext cx="5073022" cy="4804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2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Greek philosophers</a:t>
            </a:r>
          </a:p>
        </p:txBody>
      </p:sp>
      <p:sp>
        <p:nvSpPr>
          <p:cNvPr id="3" name="Content Placeholder 2"/>
          <p:cNvSpPr>
            <a:spLocks noGrp="1"/>
          </p:cNvSpPr>
          <p:nvPr>
            <p:ph idx="1"/>
          </p:nvPr>
        </p:nvSpPr>
        <p:spPr>
          <a:xfrm>
            <a:off x="382138" y="2075935"/>
            <a:ext cx="5868538" cy="4352160"/>
          </a:xfrm>
        </p:spPr>
        <p:txBody>
          <a:bodyPr>
            <a:normAutofit/>
          </a:bodyPr>
          <a:lstStyle/>
          <a:p>
            <a:pPr algn="just"/>
            <a:r>
              <a:rPr lang="en-US" sz="2000" dirty="0">
                <a:solidFill>
                  <a:schemeClr val="tx1"/>
                </a:solidFill>
              </a:rPr>
              <a:t>The field of psychology emerged as a scientific discipline in the </a:t>
            </a:r>
            <a:r>
              <a:rPr lang="en-US" sz="2000" dirty="0">
                <a:solidFill>
                  <a:srgbClr val="FF0000"/>
                </a:solidFill>
              </a:rPr>
              <a:t>19th century</a:t>
            </a:r>
            <a:r>
              <a:rPr lang="en-US" sz="2000" dirty="0">
                <a:solidFill>
                  <a:schemeClr val="tx1"/>
                </a:solidFill>
              </a:rPr>
              <a:t>, but its roots go back to ancient philosophy.</a:t>
            </a:r>
          </a:p>
          <a:p>
            <a:pPr algn="just" fontAlgn="base"/>
            <a:r>
              <a:rPr lang="en-US" sz="2000" dirty="0">
                <a:solidFill>
                  <a:schemeClr val="tx1"/>
                </a:solidFill>
              </a:rPr>
              <a:t>Early Greek philosophers such as </a:t>
            </a:r>
            <a:r>
              <a:rPr lang="en-US" sz="2000" dirty="0">
                <a:solidFill>
                  <a:srgbClr val="FF0000"/>
                </a:solidFill>
              </a:rPr>
              <a:t>Socrates, Plato, </a:t>
            </a:r>
            <a:r>
              <a:rPr lang="en-US" sz="2000" dirty="0">
                <a:solidFill>
                  <a:schemeClr val="tx1"/>
                </a:solidFill>
              </a:rPr>
              <a:t>and </a:t>
            </a:r>
            <a:r>
              <a:rPr lang="en-US" sz="2000" dirty="0">
                <a:solidFill>
                  <a:srgbClr val="FF0000"/>
                </a:solidFill>
              </a:rPr>
              <a:t>Aristotle </a:t>
            </a:r>
            <a:r>
              <a:rPr lang="en-US" sz="2000" dirty="0">
                <a:solidFill>
                  <a:schemeClr val="tx1"/>
                </a:solidFill>
              </a:rPr>
              <a:t>explored topics such as pleasure, pain, knowledge, motivation, rationality, and mental illness—topics often discussed in psychology today.</a:t>
            </a:r>
          </a:p>
          <a:p>
            <a:pPr algn="just" fontAlgn="base"/>
            <a:r>
              <a:rPr lang="en-US" sz="2000" dirty="0">
                <a:solidFill>
                  <a:schemeClr val="tx1"/>
                </a:solidFill>
              </a:rPr>
              <a:t>Socrates, Plato, and Aristotle, posed fundamental questions about mental life: What is consciousness? Are people inherently rational or irrational? Is there really such a thing as free choice?</a:t>
            </a:r>
          </a:p>
          <a:p>
            <a:endParaRPr lang="en-US" dirty="0"/>
          </a:p>
        </p:txBody>
      </p:sp>
      <p:pic>
        <p:nvPicPr>
          <p:cNvPr id="2050" name="Picture 2" descr="Philosophers of Ancient Gree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548" y="2075934"/>
            <a:ext cx="5885505" cy="43521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HYPOCRATES</a:t>
            </a:r>
          </a:p>
        </p:txBody>
      </p:sp>
      <p:pic>
        <p:nvPicPr>
          <p:cNvPr id="4" name="Picture 6" descr="100+ Medicine Pictures | Download Free Images &amp;amp; Stock Photo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564" y="1856096"/>
            <a:ext cx="4244453" cy="476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1193" y="2180496"/>
            <a:ext cx="6952372" cy="3678303"/>
          </a:xfrm>
        </p:spPr>
        <p:txBody>
          <a:bodyPr>
            <a:normAutofit/>
          </a:bodyPr>
          <a:lstStyle/>
          <a:p>
            <a:pPr algn="just"/>
            <a:r>
              <a:rPr lang="en-US" sz="2400" dirty="0">
                <a:solidFill>
                  <a:schemeClr val="tx1"/>
                </a:solidFill>
              </a:rPr>
              <a:t>Hippocrates, often called the </a:t>
            </a:r>
            <a:r>
              <a:rPr lang="en-US" sz="2400" dirty="0">
                <a:solidFill>
                  <a:srgbClr val="FF0000"/>
                </a:solidFill>
              </a:rPr>
              <a:t>‘father of medicine’</a:t>
            </a:r>
            <a:r>
              <a:rPr lang="en-US" sz="2400" dirty="0">
                <a:solidFill>
                  <a:schemeClr val="tx1"/>
                </a:solidFill>
              </a:rPr>
              <a:t>, lived around the same time as Socrates. </a:t>
            </a:r>
          </a:p>
          <a:p>
            <a:pPr algn="just"/>
            <a:r>
              <a:rPr lang="en-US" sz="2400" dirty="0">
                <a:solidFill>
                  <a:schemeClr val="tx1"/>
                </a:solidFill>
              </a:rPr>
              <a:t>He was deeply interested in physiology, the study of the functions of the living organism and its parts. </a:t>
            </a:r>
          </a:p>
          <a:p>
            <a:pPr algn="just"/>
            <a:r>
              <a:rPr lang="en-US" sz="2400" dirty="0">
                <a:solidFill>
                  <a:schemeClr val="tx1"/>
                </a:solidFill>
              </a:rPr>
              <a:t>He made many important observations about how the brain controls various organs of the body. </a:t>
            </a:r>
          </a:p>
          <a:p>
            <a:pPr algn="just"/>
            <a:r>
              <a:rPr lang="en-US" sz="2400" dirty="0">
                <a:solidFill>
                  <a:schemeClr val="tx1"/>
                </a:solidFill>
              </a:rPr>
              <a:t>These observations set the stage for what became the </a:t>
            </a:r>
            <a:r>
              <a:rPr lang="en-US" sz="2400" dirty="0">
                <a:solidFill>
                  <a:srgbClr val="FF0000"/>
                </a:solidFill>
              </a:rPr>
              <a:t>biological perspective in psychology</a:t>
            </a:r>
          </a:p>
          <a:p>
            <a:pPr algn="just"/>
            <a:endParaRPr lang="en-US" dirty="0"/>
          </a:p>
        </p:txBody>
      </p:sp>
      <p:pic>
        <p:nvPicPr>
          <p:cNvPr id="5" name="Picture 4"/>
          <p:cNvPicPr>
            <a:picLocks noChangeAspect="1"/>
          </p:cNvPicPr>
          <p:nvPr/>
        </p:nvPicPr>
        <p:blipFill>
          <a:blip r:embed="rId3"/>
          <a:stretch>
            <a:fillRect/>
          </a:stretch>
        </p:blipFill>
        <p:spPr>
          <a:xfrm>
            <a:off x="7533563" y="3098752"/>
            <a:ext cx="2098293" cy="3084447"/>
          </a:xfrm>
          <a:prstGeom prst="ellipse">
            <a:avLst/>
          </a:prstGeom>
          <a:ln>
            <a:noFill/>
          </a:ln>
          <a:effectLst>
            <a:softEdge rad="112500"/>
          </a:effectLst>
        </p:spPr>
      </p:pic>
    </p:spTree>
    <p:extLst>
      <p:ext uri="{BB962C8B-B14F-4D97-AF65-F5344CB8AC3E}">
        <p14:creationId xmlns:p14="http://schemas.microsoft.com/office/powerpoint/2010/main" val="752845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a:t>
            </a:r>
            <a:r>
              <a:rPr lang="en-US" baseline="30000" dirty="0"/>
              <a:t>th</a:t>
            </a:r>
            <a:r>
              <a:rPr lang="en-US" dirty="0"/>
              <a:t> century starts</a:t>
            </a:r>
          </a:p>
        </p:txBody>
      </p:sp>
      <p:sp>
        <p:nvSpPr>
          <p:cNvPr id="3" name="Content Placeholder 2"/>
          <p:cNvSpPr>
            <a:spLocks noGrp="1"/>
          </p:cNvSpPr>
          <p:nvPr>
            <p:ph idx="1"/>
          </p:nvPr>
        </p:nvSpPr>
        <p:spPr>
          <a:xfrm>
            <a:off x="3616655" y="2180496"/>
            <a:ext cx="7994151" cy="3678303"/>
          </a:xfrm>
        </p:spPr>
        <p:txBody>
          <a:bodyPr/>
          <a:lstStyle/>
          <a:p>
            <a:pPr algn="just"/>
            <a:r>
              <a:rPr lang="en-US" sz="2400" dirty="0">
                <a:solidFill>
                  <a:schemeClr val="tx1"/>
                </a:solidFill>
              </a:rPr>
              <a:t>In the 17th century, French mathematician and philosopher </a:t>
            </a:r>
            <a:r>
              <a:rPr lang="en-US" sz="2400" dirty="0">
                <a:solidFill>
                  <a:srgbClr val="FF0000"/>
                </a:solidFill>
                <a:highlight>
                  <a:srgbClr val="00FFFF"/>
                </a:highlight>
              </a:rPr>
              <a:t>René Descartes </a:t>
            </a:r>
            <a:r>
              <a:rPr lang="en-US" sz="2400" dirty="0">
                <a:solidFill>
                  <a:schemeClr val="tx1"/>
                </a:solidFill>
                <a:highlight>
                  <a:srgbClr val="00FFFF"/>
                </a:highlight>
              </a:rPr>
              <a:t>theorized that the body and mind are separate entities. This concept came to be known as </a:t>
            </a:r>
            <a:r>
              <a:rPr lang="en-US" sz="2400" dirty="0">
                <a:solidFill>
                  <a:srgbClr val="FF0000"/>
                </a:solidFill>
                <a:highlight>
                  <a:srgbClr val="00FFFF"/>
                </a:highlight>
              </a:rPr>
              <a:t>dualism</a:t>
            </a:r>
          </a:p>
          <a:p>
            <a:pPr marL="0" indent="0" algn="just">
              <a:buNone/>
            </a:pPr>
            <a:endParaRPr lang="en-US" dirty="0"/>
          </a:p>
        </p:txBody>
      </p:sp>
      <p:pic>
        <p:nvPicPr>
          <p:cNvPr id="4" name="Picture 3"/>
          <p:cNvPicPr>
            <a:picLocks noChangeAspect="1"/>
          </p:cNvPicPr>
          <p:nvPr/>
        </p:nvPicPr>
        <p:blipFill>
          <a:blip r:embed="rId3"/>
          <a:stretch>
            <a:fillRect/>
          </a:stretch>
        </p:blipFill>
        <p:spPr>
          <a:xfrm>
            <a:off x="204716" y="2180496"/>
            <a:ext cx="3411940" cy="39969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737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51182" y="2157178"/>
            <a:ext cx="3995357" cy="3984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p:cNvSpPr txBox="1">
            <a:spLocks/>
          </p:cNvSpPr>
          <p:nvPr/>
        </p:nvSpPr>
        <p:spPr>
          <a:xfrm>
            <a:off x="891933" y="1555845"/>
            <a:ext cx="6518802" cy="474176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chemeClr val="tx1"/>
                </a:solidFill>
              </a:rPr>
              <a:t>English philosopher </a:t>
            </a:r>
            <a:r>
              <a:rPr lang="en-US" sz="2400" dirty="0">
                <a:solidFill>
                  <a:srgbClr val="FF0000"/>
                </a:solidFill>
              </a:rPr>
              <a:t>John Locke</a:t>
            </a:r>
          </a:p>
          <a:p>
            <a:pPr algn="just"/>
            <a:r>
              <a:rPr lang="en-US" sz="2400" dirty="0">
                <a:solidFill>
                  <a:schemeClr val="tx1"/>
                </a:solidFill>
              </a:rPr>
              <a:t>According to Locke, at birth the human mind is a </a:t>
            </a:r>
            <a:r>
              <a:rPr lang="en-US" sz="2400" dirty="0">
                <a:solidFill>
                  <a:srgbClr val="FF0000"/>
                </a:solidFill>
              </a:rPr>
              <a:t>tabula rasa,</a:t>
            </a:r>
            <a:r>
              <a:rPr lang="en-US" sz="2400" dirty="0">
                <a:solidFill>
                  <a:schemeClr val="tx1"/>
                </a:solidFill>
              </a:rPr>
              <a:t> a blank slate on which experience ‘writes’ knowledge and understanding as the individual matures.</a:t>
            </a:r>
          </a:p>
        </p:txBody>
      </p:sp>
    </p:spTree>
    <p:extLst>
      <p:ext uri="{BB962C8B-B14F-4D97-AF65-F5344CB8AC3E}">
        <p14:creationId xmlns:p14="http://schemas.microsoft.com/office/powerpoint/2010/main" val="96759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beginnings of scientific psychology</a:t>
            </a:r>
          </a:p>
        </p:txBody>
      </p:sp>
      <p:sp>
        <p:nvSpPr>
          <p:cNvPr id="3" name="Content Placeholder 2"/>
          <p:cNvSpPr>
            <a:spLocks noGrp="1"/>
          </p:cNvSpPr>
          <p:nvPr>
            <p:ph idx="1"/>
          </p:nvPr>
        </p:nvSpPr>
        <p:spPr>
          <a:xfrm>
            <a:off x="581192" y="1092449"/>
            <a:ext cx="6611345" cy="5174537"/>
          </a:xfrm>
        </p:spPr>
        <p:txBody>
          <a:bodyPr>
            <a:normAutofit/>
          </a:bodyPr>
          <a:lstStyle/>
          <a:p>
            <a:pPr algn="just"/>
            <a:r>
              <a:rPr lang="en-US" sz="2400" dirty="0">
                <a:solidFill>
                  <a:srgbClr val="FF0000"/>
                </a:solidFill>
              </a:rPr>
              <a:t>Wilhelm Wundt </a:t>
            </a:r>
            <a:r>
              <a:rPr lang="en-US" sz="2400" dirty="0">
                <a:solidFill>
                  <a:schemeClr val="tx1"/>
                </a:solidFill>
              </a:rPr>
              <a:t>established the </a:t>
            </a:r>
            <a:r>
              <a:rPr lang="en-US" sz="2400" dirty="0">
                <a:solidFill>
                  <a:srgbClr val="FF0000"/>
                </a:solidFill>
              </a:rPr>
              <a:t>first psychological laboratory </a:t>
            </a:r>
            <a:r>
              <a:rPr lang="en-US" sz="2400" dirty="0">
                <a:solidFill>
                  <a:schemeClr val="tx1"/>
                </a:solidFill>
              </a:rPr>
              <a:t>at the University of Leipzig in Germany in </a:t>
            </a:r>
            <a:r>
              <a:rPr lang="en-US" sz="2400" dirty="0">
                <a:solidFill>
                  <a:srgbClr val="FF0000"/>
                </a:solidFill>
              </a:rPr>
              <a:t>1879.</a:t>
            </a:r>
            <a:r>
              <a:rPr lang="en-US" sz="2400" dirty="0">
                <a:solidFill>
                  <a:schemeClr val="tx1"/>
                </a:solidFill>
              </a:rPr>
              <a:t> Wundt relied on </a:t>
            </a:r>
            <a:r>
              <a:rPr lang="en-US" sz="2400" dirty="0">
                <a:solidFill>
                  <a:srgbClr val="FF0000"/>
                </a:solidFill>
              </a:rPr>
              <a:t>introspection</a:t>
            </a:r>
            <a:r>
              <a:rPr lang="en-US" sz="2400" dirty="0">
                <a:solidFill>
                  <a:schemeClr val="tx1"/>
                </a:solidFill>
              </a:rPr>
              <a:t> to study mental processes. </a:t>
            </a:r>
          </a:p>
          <a:p>
            <a:pPr algn="just"/>
            <a:r>
              <a:rPr lang="en-US" sz="2400" dirty="0">
                <a:solidFill>
                  <a:schemeClr val="tx1"/>
                </a:solidFill>
              </a:rPr>
              <a:t>Father of Modern Psychology</a:t>
            </a:r>
          </a:p>
          <a:p>
            <a:pPr algn="just"/>
            <a:r>
              <a:rPr lang="en-US" sz="2400" dirty="0">
                <a:solidFill>
                  <a:srgbClr val="FF0000"/>
                </a:solidFill>
              </a:rPr>
              <a:t>Introspection </a:t>
            </a:r>
            <a:r>
              <a:rPr lang="en-US" sz="2400" dirty="0">
                <a:solidFill>
                  <a:schemeClr val="tx1"/>
                </a:solidFill>
              </a:rPr>
              <a:t>refers to observing and recording the nature of one’s own perceptions, thoughts, and feelings. </a:t>
            </a:r>
          </a:p>
        </p:txBody>
      </p:sp>
      <p:pic>
        <p:nvPicPr>
          <p:cNvPr id="4" name="Picture 3"/>
          <p:cNvPicPr>
            <a:picLocks noChangeAspect="1"/>
          </p:cNvPicPr>
          <p:nvPr/>
        </p:nvPicPr>
        <p:blipFill>
          <a:blip r:embed="rId2"/>
          <a:stretch>
            <a:fillRect/>
          </a:stretch>
        </p:blipFill>
        <p:spPr>
          <a:xfrm>
            <a:off x="7411286" y="1948226"/>
            <a:ext cx="4199522" cy="4318760"/>
          </a:xfrm>
          <a:prstGeom prst="rect">
            <a:avLst/>
          </a:prstGeom>
        </p:spPr>
      </p:pic>
    </p:spTree>
    <p:extLst>
      <p:ext uri="{BB962C8B-B14F-4D97-AF65-F5344CB8AC3E}">
        <p14:creationId xmlns:p14="http://schemas.microsoft.com/office/powerpoint/2010/main" val="1093406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180496"/>
            <a:ext cx="11029615" cy="4356782"/>
          </a:xfrm>
        </p:spPr>
        <p:txBody>
          <a:bodyPr>
            <a:normAutofit/>
          </a:bodyPr>
          <a:lstStyle/>
          <a:p>
            <a:pPr algn="just"/>
            <a:r>
              <a:rPr lang="en-US" sz="2000" dirty="0">
                <a:solidFill>
                  <a:schemeClr val="tx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p>
          <a:p>
            <a:pPr algn="just"/>
            <a:r>
              <a:rPr lang="en-US" sz="2000" dirty="0">
                <a:solidFill>
                  <a:schemeClr val="tx1"/>
                </a:solidFill>
              </a:rPr>
              <a:t>Wundt was important because he separated psychology from philosophy by analyzing the workings of the mind in a more structured way, with the emphasis being on objective measurement and control.</a:t>
            </a:r>
          </a:p>
          <a:p>
            <a:pPr algn="just"/>
            <a:r>
              <a:rPr lang="en-US" sz="2000" dirty="0">
                <a:solidFill>
                  <a:schemeClr val="tx1"/>
                </a:solidFill>
              </a:rPr>
              <a:t>For example, participants would be exposed to a standard stimulus (e.g. a light or the sound of a metronome) and asked to report their sensations.</a:t>
            </a:r>
          </a:p>
          <a:p>
            <a:pPr algn="just"/>
            <a:endParaRPr lang="en-US" sz="2000" dirty="0">
              <a:solidFill>
                <a:schemeClr val="tx1"/>
              </a:solidFill>
            </a:endParaRPr>
          </a:p>
          <a:p>
            <a:pPr algn="just"/>
            <a:endParaRPr lang="en-US" sz="2000" dirty="0">
              <a:solidFill>
                <a:schemeClr val="tx1"/>
              </a:solidFill>
            </a:endParaRPr>
          </a:p>
        </p:txBody>
      </p:sp>
    </p:spTree>
    <p:extLst>
      <p:ext uri="{BB962C8B-B14F-4D97-AF65-F5344CB8AC3E}">
        <p14:creationId xmlns:p14="http://schemas.microsoft.com/office/powerpoint/2010/main" val="1754276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000" dirty="0">
                <a:solidFill>
                  <a:schemeClr val="tx1"/>
                </a:solidFill>
              </a:rPr>
              <a:t>His work focused on </a:t>
            </a:r>
            <a:r>
              <a:rPr lang="en-US" sz="2000" dirty="0">
                <a:solidFill>
                  <a:srgbClr val="FF0000"/>
                </a:solidFill>
              </a:rPr>
              <a:t>consciousness</a:t>
            </a:r>
            <a:r>
              <a:rPr lang="en-US" sz="2000" dirty="0">
                <a:solidFill>
                  <a:schemeClr val="tx1"/>
                </a:solidFill>
              </a:rPr>
              <a:t> – or the awareness of immediate experience.</a:t>
            </a:r>
          </a:p>
          <a:p>
            <a:pPr algn="just"/>
            <a:r>
              <a:rPr lang="en-US" sz="2000" dirty="0">
                <a:solidFill>
                  <a:schemeClr val="tx1"/>
                </a:solidFill>
              </a:rPr>
              <a:t>Wundt's theory were developed and promoted by his one-time student, Edward Titchener, who described his system as </a:t>
            </a:r>
            <a:r>
              <a:rPr lang="en-US" sz="2000" dirty="0">
                <a:solidFill>
                  <a:srgbClr val="FF0000"/>
                </a:solidFill>
              </a:rPr>
              <a:t>Structuralism. </a:t>
            </a:r>
          </a:p>
        </p:txBody>
      </p:sp>
    </p:spTree>
    <p:extLst>
      <p:ext uri="{BB962C8B-B14F-4D97-AF65-F5344CB8AC3E}">
        <p14:creationId xmlns:p14="http://schemas.microsoft.com/office/powerpoint/2010/main" val="327124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4" name="Content Placeholder 3"/>
          <p:cNvSpPr>
            <a:spLocks noGrp="1"/>
          </p:cNvSpPr>
          <p:nvPr>
            <p:ph idx="1"/>
          </p:nvPr>
        </p:nvSpPr>
        <p:spPr/>
        <p:txBody>
          <a:bodyPr/>
          <a:lstStyle/>
          <a:p>
            <a:r>
              <a:rPr lang="en-US" dirty="0">
                <a:hlinkClick r:id="rId2"/>
              </a:rPr>
              <a:t>https://www.youtube.com/watch?v=vo4pMVb0R6M</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9470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ntal health from post-structuralist paradigm | Tejas Shah&amp;#39;s Healing Studio"/>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000"/>
                    </a14:imgEffect>
                    <a14:imgEffect>
                      <a14:saturation sat="98000"/>
                    </a14:imgEffect>
                  </a14:imgLayer>
                </a14:imgProps>
              </a:ext>
              <a:ext uri="{28A0092B-C50C-407E-A947-70E740481C1C}">
                <a14:useLocalDpi xmlns:a14="http://schemas.microsoft.com/office/drawing/2010/main" val="0"/>
              </a:ext>
            </a:extLst>
          </a:blip>
          <a:srcRect/>
          <a:stretch>
            <a:fillRect/>
          </a:stretch>
        </p:blipFill>
        <p:spPr bwMode="auto">
          <a:xfrm>
            <a:off x="6864824" y="1862667"/>
            <a:ext cx="4927730" cy="4538132"/>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 </a:t>
            </a:r>
            <a:br>
              <a:rPr lang="en-US" dirty="0"/>
            </a:br>
            <a:r>
              <a:rPr lang="en-US" dirty="0"/>
              <a:t>Structuralism </a:t>
            </a:r>
          </a:p>
        </p:txBody>
      </p:sp>
      <p:sp>
        <p:nvSpPr>
          <p:cNvPr id="3" name="Content Placeholder 2"/>
          <p:cNvSpPr>
            <a:spLocks noGrp="1"/>
          </p:cNvSpPr>
          <p:nvPr>
            <p:ph idx="1"/>
          </p:nvPr>
        </p:nvSpPr>
        <p:spPr>
          <a:xfrm>
            <a:off x="390124" y="1721072"/>
            <a:ext cx="5997028" cy="4821322"/>
          </a:xfrm>
        </p:spPr>
        <p:txBody>
          <a:bodyPr>
            <a:normAutofit/>
          </a:bodyPr>
          <a:lstStyle/>
          <a:p>
            <a:pPr algn="just"/>
            <a:r>
              <a:rPr lang="en-US" sz="2400" dirty="0">
                <a:solidFill>
                  <a:srgbClr val="FF0000"/>
                </a:solidFill>
              </a:rPr>
              <a:t>Edward Titchener</a:t>
            </a:r>
            <a:r>
              <a:rPr lang="en-US" sz="2400" dirty="0">
                <a:solidFill>
                  <a:schemeClr val="tx1"/>
                </a:solidFill>
              </a:rPr>
              <a:t>, believed that the task of psychology was to analyze consciousness into its basic elements. These elements would include ideas like sensations, emotions, and images.  </a:t>
            </a:r>
          </a:p>
          <a:p>
            <a:pPr algn="just"/>
            <a:r>
              <a:rPr lang="en-US" sz="2400" dirty="0">
                <a:solidFill>
                  <a:schemeClr val="tx1"/>
                </a:solidFill>
              </a:rPr>
              <a:t>These investigations were based on introspection by trained subjects– careful, systematic self- observation of one’s own conscious experience. </a:t>
            </a:r>
          </a:p>
        </p:txBody>
      </p:sp>
    </p:spTree>
    <p:extLst>
      <p:ext uri="{BB962C8B-B14F-4D97-AF65-F5344CB8AC3E}">
        <p14:creationId xmlns:p14="http://schemas.microsoft.com/office/powerpoint/2010/main" val="1278284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functionalism</a:t>
            </a:r>
          </a:p>
        </p:txBody>
      </p:sp>
      <p:sp>
        <p:nvSpPr>
          <p:cNvPr id="6" name="Content Placeholder 2"/>
          <p:cNvSpPr txBox="1">
            <a:spLocks/>
          </p:cNvSpPr>
          <p:nvPr/>
        </p:nvSpPr>
        <p:spPr>
          <a:xfrm>
            <a:off x="3993132" y="2385212"/>
            <a:ext cx="7894067" cy="367830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400" dirty="0">
                <a:solidFill>
                  <a:schemeClr val="tx1"/>
                </a:solidFill>
              </a:rPr>
              <a:t>Functionalism became popular with the publication of Principles of Psychology in 1890 by </a:t>
            </a:r>
            <a:r>
              <a:rPr lang="en-US" sz="2400" dirty="0">
                <a:solidFill>
                  <a:srgbClr val="FF0000"/>
                </a:solidFill>
              </a:rPr>
              <a:t>William James</a:t>
            </a:r>
            <a:r>
              <a:rPr lang="en-US" sz="2400" dirty="0">
                <a:solidFill>
                  <a:schemeClr val="tx1"/>
                </a:solidFill>
              </a:rPr>
              <a:t>.</a:t>
            </a:r>
          </a:p>
          <a:p>
            <a:pPr algn="just"/>
            <a:r>
              <a:rPr lang="en-US" sz="2400" dirty="0">
                <a:solidFill>
                  <a:schemeClr val="tx1"/>
                </a:solidFill>
              </a:rPr>
              <a:t>Functionalism is the idea that psychology should focus on the </a:t>
            </a:r>
            <a:r>
              <a:rPr lang="en-US" sz="2400" i="1" dirty="0">
                <a:solidFill>
                  <a:schemeClr val="tx1"/>
                </a:solidFill>
              </a:rPr>
              <a:t>function</a:t>
            </a:r>
            <a:r>
              <a:rPr lang="en-US" sz="2400" dirty="0">
                <a:solidFill>
                  <a:schemeClr val="tx1"/>
                </a:solidFill>
              </a:rPr>
              <a:t> or </a:t>
            </a:r>
            <a:r>
              <a:rPr lang="en-US" sz="2400" i="1" dirty="0">
                <a:solidFill>
                  <a:schemeClr val="tx1"/>
                </a:solidFill>
              </a:rPr>
              <a:t>purpose</a:t>
            </a:r>
            <a:r>
              <a:rPr lang="en-US" sz="2400" dirty="0">
                <a:solidFill>
                  <a:schemeClr val="tx1"/>
                </a:solidFill>
              </a:rPr>
              <a:t> of consciousness rather than its structure.</a:t>
            </a:r>
          </a:p>
        </p:txBody>
      </p:sp>
      <p:pic>
        <p:nvPicPr>
          <p:cNvPr id="7" name="Picture 6"/>
          <p:cNvPicPr>
            <a:picLocks noChangeAspect="1"/>
          </p:cNvPicPr>
          <p:nvPr/>
        </p:nvPicPr>
        <p:blipFill>
          <a:blip r:embed="rId2"/>
          <a:stretch>
            <a:fillRect/>
          </a:stretch>
        </p:blipFill>
        <p:spPr>
          <a:xfrm>
            <a:off x="239999" y="2074434"/>
            <a:ext cx="3595023" cy="3989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5087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57" b="-1337"/>
          <a:stretch/>
        </p:blipFill>
        <p:spPr>
          <a:xfrm>
            <a:off x="484094" y="1828800"/>
            <a:ext cx="11255187" cy="4935072"/>
          </a:xfrm>
          <a:prstGeom prst="rect">
            <a:avLst/>
          </a:prstGeom>
          <a:ln>
            <a:noFill/>
          </a:ln>
          <a:effectLst>
            <a:softEdge rad="112500"/>
          </a:effectLst>
        </p:spPr>
      </p:pic>
    </p:spTree>
    <p:extLst>
      <p:ext uri="{BB962C8B-B14F-4D97-AF65-F5344CB8AC3E}">
        <p14:creationId xmlns:p14="http://schemas.microsoft.com/office/powerpoint/2010/main" val="344565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Gestalt Psychology</a:t>
            </a:r>
          </a:p>
        </p:txBody>
      </p:sp>
      <p:pic>
        <p:nvPicPr>
          <p:cNvPr id="4" name="Content Placeholder 3"/>
          <p:cNvPicPr>
            <a:picLocks noGrp="1" noChangeAspect="1"/>
          </p:cNvPicPr>
          <p:nvPr>
            <p:ph idx="1"/>
          </p:nvPr>
        </p:nvPicPr>
        <p:blipFill>
          <a:blip r:embed="rId2"/>
          <a:stretch>
            <a:fillRect/>
          </a:stretch>
        </p:blipFill>
        <p:spPr>
          <a:xfrm>
            <a:off x="581192" y="1951629"/>
            <a:ext cx="4019052" cy="4612943"/>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5613591" y="1514286"/>
            <a:ext cx="5487628" cy="5487628"/>
          </a:xfrm>
          <a:prstGeom prst="rect">
            <a:avLst/>
          </a:prstGeom>
        </p:spPr>
      </p:pic>
    </p:spTree>
    <p:extLst>
      <p:ext uri="{BB962C8B-B14F-4D97-AF65-F5344CB8AC3E}">
        <p14:creationId xmlns:p14="http://schemas.microsoft.com/office/powerpoint/2010/main" val="2433742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54115" y="2181225"/>
            <a:ext cx="3683769" cy="3678238"/>
          </a:xfrm>
          <a:prstGeom prst="rect">
            <a:avLst/>
          </a:prstGeom>
        </p:spPr>
      </p:pic>
    </p:spTree>
    <p:extLst>
      <p:ext uri="{BB962C8B-B14F-4D97-AF65-F5344CB8AC3E}">
        <p14:creationId xmlns:p14="http://schemas.microsoft.com/office/powerpoint/2010/main" val="226555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8232" r="116"/>
          <a:stretch/>
        </p:blipFill>
        <p:spPr>
          <a:xfrm>
            <a:off x="668741" y="1872905"/>
            <a:ext cx="11041038" cy="4985095"/>
          </a:xfrm>
          <a:prstGeom prst="rect">
            <a:avLst/>
          </a:prstGeom>
          <a:ln>
            <a:noFill/>
          </a:ln>
          <a:effectLst>
            <a:softEdge rad="112500"/>
          </a:effectLst>
        </p:spPr>
      </p:pic>
    </p:spTree>
    <p:extLst>
      <p:ext uri="{BB962C8B-B14F-4D97-AF65-F5344CB8AC3E}">
        <p14:creationId xmlns:p14="http://schemas.microsoft.com/office/powerpoint/2010/main" val="840085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solidFill>
                  <a:srgbClr val="FF0000"/>
                </a:solidFill>
                <a:latin typeface="+mj-lt"/>
              </a:rPr>
              <a:t>Max Wertheimer</a:t>
            </a:r>
            <a:r>
              <a:rPr lang="en-US" sz="2400" dirty="0">
                <a:solidFill>
                  <a:srgbClr val="202124"/>
                </a:solidFill>
                <a:latin typeface="+mj-lt"/>
              </a:rPr>
              <a:t> (1880–1943), </a:t>
            </a:r>
          </a:p>
          <a:p>
            <a:pPr algn="just"/>
            <a:r>
              <a:rPr lang="en-US" sz="2400" dirty="0">
                <a:solidFill>
                  <a:srgbClr val="FF0000"/>
                </a:solidFill>
                <a:latin typeface="+mj-lt"/>
              </a:rPr>
              <a:t>Kurt Koffka </a:t>
            </a:r>
            <a:r>
              <a:rPr lang="en-US" sz="2400" dirty="0">
                <a:solidFill>
                  <a:srgbClr val="202124"/>
                </a:solidFill>
                <a:latin typeface="+mj-lt"/>
              </a:rPr>
              <a:t>(1886–1941), and </a:t>
            </a:r>
            <a:r>
              <a:rPr lang="en-US" sz="2400" dirty="0">
                <a:solidFill>
                  <a:srgbClr val="FF0000"/>
                </a:solidFill>
                <a:latin typeface="+mj-lt"/>
              </a:rPr>
              <a:t>Wolfgang Köhler </a:t>
            </a:r>
            <a:r>
              <a:rPr lang="en-US" sz="2400" dirty="0">
                <a:solidFill>
                  <a:srgbClr val="202124"/>
                </a:solidFill>
                <a:latin typeface="+mj-lt"/>
              </a:rPr>
              <a:t>(1887–1967) founded Gestalt psychology in the early 20th century.</a:t>
            </a:r>
            <a:endParaRPr lang="en-US" sz="2400" dirty="0">
              <a:solidFill>
                <a:schemeClr val="tx1"/>
              </a:solidFill>
              <a:latin typeface="+mj-lt"/>
            </a:endParaRPr>
          </a:p>
          <a:p>
            <a:pPr algn="just"/>
            <a:r>
              <a:rPr lang="en-US" sz="2400" dirty="0">
                <a:solidFill>
                  <a:schemeClr val="tx1"/>
                </a:solidFill>
                <a:latin typeface="+mj-lt"/>
              </a:rPr>
              <a:t>The whole is different from the sum of its parts.</a:t>
            </a:r>
          </a:p>
          <a:p>
            <a:pPr algn="just"/>
            <a:r>
              <a:rPr lang="en-US" sz="2400" dirty="0">
                <a:solidFill>
                  <a:schemeClr val="tx1"/>
                </a:solidFill>
                <a:latin typeface="+mj-lt"/>
                <a:cs typeface="Times New Roman" panose="02020603050405020304" pitchFamily="18" charset="0"/>
              </a:rPr>
              <a:t>Our perception or understanding of objects is greater and more meaningful  than the individuals elements that make up our perceptions. </a:t>
            </a:r>
          </a:p>
          <a:p>
            <a:endParaRPr lang="en-US" sz="2400" dirty="0">
              <a:solidFill>
                <a:schemeClr val="tx1"/>
              </a:solidFill>
            </a:endParaRPr>
          </a:p>
          <a:p>
            <a:endParaRPr lang="en-US" sz="2400" dirty="0">
              <a:solidFill>
                <a:schemeClr val="tx1"/>
              </a:solidFill>
            </a:endParaRPr>
          </a:p>
        </p:txBody>
      </p:sp>
      <p:pic>
        <p:nvPicPr>
          <p:cNvPr id="4" name="Picture 3"/>
          <p:cNvPicPr>
            <a:picLocks noChangeAspect="1"/>
          </p:cNvPicPr>
          <p:nvPr/>
        </p:nvPicPr>
        <p:blipFill>
          <a:blip r:embed="rId3"/>
          <a:stretch>
            <a:fillRect/>
          </a:stretch>
        </p:blipFill>
        <p:spPr>
          <a:xfrm>
            <a:off x="5114016" y="4754481"/>
            <a:ext cx="5870957" cy="1396105"/>
          </a:xfrm>
          <a:prstGeom prst="rect">
            <a:avLst/>
          </a:prstGeom>
        </p:spPr>
      </p:pic>
    </p:spTree>
    <p:extLst>
      <p:ext uri="{BB962C8B-B14F-4D97-AF65-F5344CB8AC3E}">
        <p14:creationId xmlns:p14="http://schemas.microsoft.com/office/powerpoint/2010/main" val="5197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400" dirty="0">
                <a:solidFill>
                  <a:schemeClr val="tx1"/>
                </a:solidFill>
              </a:rPr>
              <a:t>When trying to make sense of the world around us, Gestalt psychology suggests that we do not simply focus on every small component. Instead, our minds tend to perceive objects as part of a greater whole and as elements of more complex systems.</a:t>
            </a:r>
          </a:p>
          <a:p>
            <a:endParaRPr lang="en-US" sz="2400" dirty="0">
              <a:solidFill>
                <a:schemeClr val="tx1"/>
              </a:solidFill>
            </a:endParaRPr>
          </a:p>
          <a:p>
            <a:pPr algn="just"/>
            <a:r>
              <a:rPr lang="en-US" sz="2400" dirty="0">
                <a:solidFill>
                  <a:schemeClr val="tx1"/>
                </a:solidFill>
              </a:rPr>
              <a:t>This school of psychology played a major role in the modern development of the study of human sensation and perception.</a:t>
            </a:r>
          </a:p>
        </p:txBody>
      </p:sp>
    </p:spTree>
    <p:extLst>
      <p:ext uri="{BB962C8B-B14F-4D97-AF65-F5344CB8AC3E}">
        <p14:creationId xmlns:p14="http://schemas.microsoft.com/office/powerpoint/2010/main" val="110273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Sigmund Freud (1856-1939)</a:t>
            </a:r>
          </a:p>
        </p:txBody>
      </p:sp>
      <p:sp>
        <p:nvSpPr>
          <p:cNvPr id="3" name="Content Placeholder 2"/>
          <p:cNvSpPr>
            <a:spLocks noGrp="1"/>
          </p:cNvSpPr>
          <p:nvPr>
            <p:ph idx="1"/>
          </p:nvPr>
        </p:nvSpPr>
        <p:spPr>
          <a:xfrm>
            <a:off x="2724178" y="2180496"/>
            <a:ext cx="5276822" cy="4288543"/>
          </a:xfrm>
        </p:spPr>
        <p:txBody>
          <a:bodyPr>
            <a:noAutofit/>
          </a:bodyPr>
          <a:lstStyle/>
          <a:p>
            <a:pPr algn="just"/>
            <a:r>
              <a:rPr lang="en-US" sz="2400" dirty="0">
                <a:solidFill>
                  <a:schemeClr val="tx1"/>
                </a:solidFill>
                <a:latin typeface="+mj-lt"/>
              </a:rPr>
              <a:t>Austrian physician who founded the psychoanalytic approach to psychology.</a:t>
            </a:r>
          </a:p>
          <a:p>
            <a:pPr algn="just"/>
            <a:r>
              <a:rPr lang="en-US" sz="2400" b="1" dirty="0">
                <a:solidFill>
                  <a:schemeClr val="accent3"/>
                </a:solidFill>
                <a:latin typeface="Source Sans Pro"/>
              </a:rPr>
              <a:t>Freud developed a theory based on the existence of the unconscious</a:t>
            </a:r>
            <a:r>
              <a:rPr lang="en-US" sz="2400" dirty="0">
                <a:solidFill>
                  <a:schemeClr val="accent3"/>
                </a:solidFill>
                <a:latin typeface="Source Sans Pro"/>
              </a:rPr>
              <a:t>.</a:t>
            </a:r>
          </a:p>
          <a:p>
            <a:pPr algn="just"/>
            <a:r>
              <a:rPr lang="en-US" sz="2400" dirty="0">
                <a:solidFill>
                  <a:schemeClr val="tx1"/>
                </a:solidFill>
                <a:latin typeface="+mj-lt"/>
              </a:rPr>
              <a:t>He felt that these disturbances were based on personal conflicts on an unconscious.</a:t>
            </a:r>
          </a:p>
          <a:p>
            <a:pPr algn="just"/>
            <a:endParaRPr lang="en-US" sz="2400" dirty="0">
              <a:solidFill>
                <a:schemeClr val="tx1"/>
              </a:solidFill>
            </a:endParaRPr>
          </a:p>
        </p:txBody>
      </p:sp>
      <p:pic>
        <p:nvPicPr>
          <p:cNvPr id="6" name="Picture 5"/>
          <p:cNvPicPr>
            <a:picLocks noChangeAspect="1"/>
          </p:cNvPicPr>
          <p:nvPr/>
        </p:nvPicPr>
        <p:blipFill>
          <a:blip r:embed="rId2"/>
          <a:stretch>
            <a:fillRect/>
          </a:stretch>
        </p:blipFill>
        <p:spPr>
          <a:xfrm flipH="1">
            <a:off x="127562" y="2180495"/>
            <a:ext cx="2857684" cy="4032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stretch>
            <a:fillRect/>
          </a:stretch>
        </p:blipFill>
        <p:spPr>
          <a:xfrm>
            <a:off x="8296585" y="2030506"/>
            <a:ext cx="3700070" cy="4438533"/>
          </a:xfrm>
          <a:prstGeom prst="rect">
            <a:avLst/>
          </a:prstGeom>
        </p:spPr>
      </p:pic>
    </p:spTree>
    <p:extLst>
      <p:ext uri="{BB962C8B-B14F-4D97-AF65-F5344CB8AC3E}">
        <p14:creationId xmlns:p14="http://schemas.microsoft.com/office/powerpoint/2010/main" val="216915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4" y="2548986"/>
            <a:ext cx="7418562" cy="4309014"/>
          </a:xfrm>
        </p:spPr>
        <p:txBody>
          <a:bodyPr>
            <a:normAutofit fontScale="92500" lnSpcReduction="10000"/>
          </a:bodyPr>
          <a:lstStyle/>
          <a:p>
            <a:pPr algn="just"/>
            <a:r>
              <a:rPr lang="en-US" sz="2600" dirty="0">
                <a:solidFill>
                  <a:schemeClr val="tx1"/>
                </a:solidFill>
              </a:rPr>
              <a:t>At the center of Freud’s theory is the concept of the unconscious – the thoughts, attitudes, impulses, wishes ,motivations, and emotions of which we are unaware.</a:t>
            </a:r>
          </a:p>
          <a:p>
            <a:pPr algn="just"/>
            <a:r>
              <a:rPr lang="en-US" sz="2600" dirty="0">
                <a:solidFill>
                  <a:schemeClr val="tx1"/>
                </a:solidFill>
              </a:rPr>
              <a:t>Childhood’s unacceptable (forbidden or punished) wishes are driven out of conscious awareness and become part of the unconscious, where they continue to influence our thoughts, feelings, and actions.</a:t>
            </a:r>
          </a:p>
          <a:p>
            <a:pPr algn="just"/>
            <a:r>
              <a:rPr lang="en-US" sz="2600" b="1" dirty="0">
                <a:solidFill>
                  <a:schemeClr val="tx1"/>
                </a:solidFill>
              </a:rPr>
              <a:t>Unconscious thoughts are </a:t>
            </a:r>
          </a:p>
          <a:p>
            <a:pPr marL="0" indent="0" algn="just">
              <a:buNone/>
            </a:pPr>
            <a:r>
              <a:rPr lang="en-US" sz="2600" b="1" dirty="0">
                <a:solidFill>
                  <a:schemeClr val="tx1"/>
                </a:solidFill>
              </a:rPr>
              <a:t>expressed in dreams, slips of the </a:t>
            </a:r>
          </a:p>
          <a:p>
            <a:pPr marL="0" indent="0" algn="just">
              <a:buNone/>
            </a:pPr>
            <a:r>
              <a:rPr lang="en-US" sz="2600" b="1" dirty="0">
                <a:solidFill>
                  <a:schemeClr val="tx1"/>
                </a:solidFill>
              </a:rPr>
              <a:t>tongue, and physical mannerisms. </a:t>
            </a:r>
          </a:p>
          <a:p>
            <a:pPr algn="just"/>
            <a:endParaRPr lang="en-US" sz="2600" dirty="0">
              <a:solidFill>
                <a:schemeClr val="tx1"/>
              </a:solidFill>
            </a:endParaRPr>
          </a:p>
          <a:p>
            <a:pPr algn="just"/>
            <a:endParaRPr lang="en-US" sz="2400" dirty="0">
              <a:solidFill>
                <a:schemeClr val="tx1"/>
              </a:solidFill>
            </a:endParaRPr>
          </a:p>
          <a:p>
            <a:endParaRPr lang="en-US" dirty="0"/>
          </a:p>
        </p:txBody>
      </p:sp>
      <p:pic>
        <p:nvPicPr>
          <p:cNvPr id="5" name="Picture 4"/>
          <p:cNvPicPr>
            <a:picLocks noChangeAspect="1"/>
          </p:cNvPicPr>
          <p:nvPr/>
        </p:nvPicPr>
        <p:blipFill>
          <a:blip r:embed="rId2"/>
          <a:stretch>
            <a:fillRect/>
          </a:stretch>
        </p:blipFill>
        <p:spPr>
          <a:xfrm>
            <a:off x="7288306" y="1446664"/>
            <a:ext cx="5213043" cy="6100548"/>
          </a:xfrm>
          <a:prstGeom prst="rect">
            <a:avLst/>
          </a:prstGeom>
        </p:spPr>
      </p:pic>
      <p:pic>
        <p:nvPicPr>
          <p:cNvPr id="2" name="Picture 1"/>
          <p:cNvPicPr>
            <a:picLocks noChangeAspect="1"/>
          </p:cNvPicPr>
          <p:nvPr/>
        </p:nvPicPr>
        <p:blipFill>
          <a:blip r:embed="rId3"/>
          <a:stretch>
            <a:fillRect/>
          </a:stretch>
        </p:blipFill>
        <p:spPr>
          <a:xfrm>
            <a:off x="5462710" y="4471639"/>
            <a:ext cx="2053212" cy="2230936"/>
          </a:xfrm>
          <a:prstGeom prst="rect">
            <a:avLst/>
          </a:prstGeom>
        </p:spPr>
      </p:pic>
    </p:spTree>
    <p:extLst>
      <p:ext uri="{BB962C8B-B14F-4D97-AF65-F5344CB8AC3E}">
        <p14:creationId xmlns:p14="http://schemas.microsoft.com/office/powerpoint/2010/main" val="337961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059" y="0"/>
            <a:ext cx="12029687" cy="6857999"/>
          </a:xfrm>
          <a:prstGeom prst="rect">
            <a:avLst/>
          </a:prstGeom>
        </p:spPr>
      </p:pic>
    </p:spTree>
    <p:extLst>
      <p:ext uri="{BB962C8B-B14F-4D97-AF65-F5344CB8AC3E}">
        <p14:creationId xmlns:p14="http://schemas.microsoft.com/office/powerpoint/2010/main" val="3785441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Behaviorism</a:t>
            </a:r>
          </a:p>
        </p:txBody>
      </p:sp>
      <p:sp>
        <p:nvSpPr>
          <p:cNvPr id="3" name="Content Placeholder 2"/>
          <p:cNvSpPr>
            <a:spLocks noGrp="1"/>
          </p:cNvSpPr>
          <p:nvPr>
            <p:ph idx="1"/>
          </p:nvPr>
        </p:nvSpPr>
        <p:spPr>
          <a:xfrm>
            <a:off x="581191" y="1921189"/>
            <a:ext cx="11228773" cy="3865462"/>
          </a:xfrm>
        </p:spPr>
        <p:txBody>
          <a:bodyPr>
            <a:normAutofit fontScale="92500" lnSpcReduction="10000"/>
          </a:bodyPr>
          <a:lstStyle/>
          <a:p>
            <a:pPr algn="just"/>
            <a:r>
              <a:rPr lang="en-US" sz="2400" dirty="0">
                <a:solidFill>
                  <a:srgbClr val="FF0000"/>
                </a:solidFill>
              </a:rPr>
              <a:t>John B. Watson</a:t>
            </a:r>
            <a:r>
              <a:rPr lang="en-US" sz="2400" dirty="0">
                <a:solidFill>
                  <a:schemeClr val="tx1"/>
                </a:solidFill>
              </a:rPr>
              <a:t>, in 1913 and others ascribing to behaviorism, argued that nearly all behavior is a result of conditioning and the environment shapes behavior by reinforcing specific habits. </a:t>
            </a:r>
          </a:p>
          <a:p>
            <a:pPr algn="just"/>
            <a:r>
              <a:rPr lang="en-US" sz="2400" dirty="0">
                <a:solidFill>
                  <a:schemeClr val="tx1"/>
                </a:solidFill>
              </a:rPr>
              <a:t>It stated that scientists should only study observable behavior  and that consciousness should be abandoned because ultimately consciousness and perceptions are private events and cannot be objectively verified. </a:t>
            </a:r>
          </a:p>
          <a:p>
            <a:pPr algn="just"/>
            <a:r>
              <a:rPr lang="en-US" sz="2400" dirty="0"/>
              <a:t>This means that psychology would suffer from a lack of reliability.</a:t>
            </a:r>
            <a:endParaRPr lang="en-US" sz="2400" dirty="0">
              <a:solidFill>
                <a:schemeClr val="tx1"/>
              </a:solidFill>
            </a:endParaRPr>
          </a:p>
          <a:p>
            <a:pPr algn="just"/>
            <a:r>
              <a:rPr lang="en-US" sz="2400" dirty="0">
                <a:solidFill>
                  <a:schemeClr val="tx1"/>
                </a:solidFill>
              </a:rPr>
              <a:t>Top names:</a:t>
            </a:r>
          </a:p>
          <a:p>
            <a:pPr algn="just"/>
            <a:r>
              <a:rPr lang="en-US" sz="2400" dirty="0">
                <a:solidFill>
                  <a:schemeClr val="tx1"/>
                </a:solidFill>
              </a:rPr>
              <a:t>B.F Skinner</a:t>
            </a:r>
          </a:p>
          <a:p>
            <a:pPr algn="just"/>
            <a:r>
              <a:rPr lang="en-US" sz="2400" dirty="0">
                <a:solidFill>
                  <a:schemeClr val="tx1"/>
                </a:solidFill>
              </a:rPr>
              <a:t>Ivan Pavlov</a:t>
            </a:r>
          </a:p>
          <a:p>
            <a:endParaRPr lang="en-US" dirty="0"/>
          </a:p>
        </p:txBody>
      </p:sp>
      <p:pic>
        <p:nvPicPr>
          <p:cNvPr id="4" name="Picture 3"/>
          <p:cNvPicPr>
            <a:picLocks noChangeAspect="1"/>
          </p:cNvPicPr>
          <p:nvPr/>
        </p:nvPicPr>
        <p:blipFill rotWithShape="1">
          <a:blip r:embed="rId2"/>
          <a:srcRect t="23122" b="12928"/>
          <a:stretch/>
        </p:blipFill>
        <p:spPr>
          <a:xfrm>
            <a:off x="3971499" y="4101352"/>
            <a:ext cx="7838465" cy="2620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839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66696"/>
            <a:ext cx="11029616" cy="1013800"/>
          </a:xfrm>
        </p:spPr>
        <p:txBody>
          <a:bodyPr/>
          <a:lstStyle/>
          <a:p>
            <a:pPr lvl="0"/>
            <a:r>
              <a:rPr lang="en-US" dirty="0"/>
              <a:t>Humanistic perspective</a:t>
            </a:r>
            <a:br>
              <a:rPr lang="en-US" dirty="0"/>
            </a:br>
            <a:endParaRPr lang="en-US" dirty="0"/>
          </a:p>
        </p:txBody>
      </p:sp>
      <p:sp>
        <p:nvSpPr>
          <p:cNvPr id="3" name="Content Placeholder 2"/>
          <p:cNvSpPr>
            <a:spLocks noGrp="1"/>
          </p:cNvSpPr>
          <p:nvPr>
            <p:ph idx="1"/>
          </p:nvPr>
        </p:nvSpPr>
        <p:spPr>
          <a:xfrm>
            <a:off x="460375" y="2180496"/>
            <a:ext cx="4836970" cy="3947349"/>
          </a:xfrm>
        </p:spPr>
        <p:txBody>
          <a:bodyPr/>
          <a:lstStyle/>
          <a:p>
            <a:r>
              <a:rPr lang="en-US" sz="2400" dirty="0">
                <a:solidFill>
                  <a:schemeClr val="tx1"/>
                </a:solidFill>
              </a:rPr>
              <a:t>Humans are capable of </a:t>
            </a:r>
            <a:r>
              <a:rPr lang="en-US" sz="2400" b="1" dirty="0">
                <a:solidFill>
                  <a:schemeClr val="tx1"/>
                </a:solidFill>
              </a:rPr>
              <a:t>incredible acts of creativity, selflessness &amp; high levels of spirituality.</a:t>
            </a:r>
          </a:p>
          <a:p>
            <a:r>
              <a:rPr lang="en-US" sz="2400" dirty="0">
                <a:solidFill>
                  <a:schemeClr val="tx1"/>
                </a:solidFill>
              </a:rPr>
              <a:t>Free will</a:t>
            </a:r>
          </a:p>
          <a:p>
            <a:r>
              <a:rPr lang="en-US" sz="2400" dirty="0">
                <a:solidFill>
                  <a:schemeClr val="tx1"/>
                </a:solidFill>
              </a:rPr>
              <a:t>Main figures: </a:t>
            </a:r>
          </a:p>
          <a:p>
            <a:r>
              <a:rPr lang="en-US" sz="2400" dirty="0">
                <a:solidFill>
                  <a:schemeClr val="tx1"/>
                </a:solidFill>
              </a:rPr>
              <a:t>Carl Rogers , Abraham Maslow</a:t>
            </a:r>
          </a:p>
          <a:p>
            <a:endParaRPr lang="en-US" dirty="0"/>
          </a:p>
        </p:txBody>
      </p:sp>
      <p:sp>
        <p:nvSpPr>
          <p:cNvPr id="4" name="AutoShape 2" descr="Humanistic Theories: Carl Ro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418162" y="2040049"/>
            <a:ext cx="6547488" cy="4817951"/>
          </a:xfrm>
          <a:prstGeom prst="rect">
            <a:avLst/>
          </a:prstGeom>
          <a:ln>
            <a:noFill/>
          </a:ln>
          <a:effectLst>
            <a:softEdge rad="112500"/>
          </a:effectLst>
        </p:spPr>
      </p:pic>
      <p:sp>
        <p:nvSpPr>
          <p:cNvPr id="8" name="AutoShape 8" descr="Humanistic Theory by Psychologist Carl Rog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73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49" y="1166179"/>
            <a:ext cx="11029616" cy="1013800"/>
          </a:xfrm>
        </p:spPr>
        <p:txBody>
          <a:bodyPr/>
          <a:lstStyle/>
          <a:p>
            <a:pPr lvl="0"/>
            <a:r>
              <a:rPr lang="en-US" dirty="0"/>
              <a:t>Cognitive perspective</a:t>
            </a:r>
            <a:br>
              <a:rPr lang="en-US" dirty="0"/>
            </a:br>
            <a:endParaRPr lang="en-US" dirty="0"/>
          </a:p>
        </p:txBody>
      </p:sp>
      <p:sp>
        <p:nvSpPr>
          <p:cNvPr id="3" name="Content Placeholder 2"/>
          <p:cNvSpPr>
            <a:spLocks noGrp="1"/>
          </p:cNvSpPr>
          <p:nvPr>
            <p:ph idx="1"/>
          </p:nvPr>
        </p:nvSpPr>
        <p:spPr>
          <a:xfrm>
            <a:off x="724067" y="2314576"/>
            <a:ext cx="5617995" cy="4200342"/>
          </a:xfrm>
        </p:spPr>
        <p:txBody>
          <a:bodyPr>
            <a:normAutofit/>
          </a:bodyPr>
          <a:lstStyle/>
          <a:p>
            <a:pPr algn="just"/>
            <a:r>
              <a:rPr lang="en-US" sz="2400" dirty="0">
                <a:solidFill>
                  <a:schemeClr val="tx1"/>
                </a:solidFill>
              </a:rPr>
              <a:t>Focus on Mental processes </a:t>
            </a:r>
          </a:p>
          <a:p>
            <a:pPr algn="just"/>
            <a:r>
              <a:rPr lang="en-US" sz="2400" dirty="0">
                <a:solidFill>
                  <a:schemeClr val="tx1"/>
                </a:solidFill>
              </a:rPr>
              <a:t>Perceiving, remembering, reasoning, deciding, and problem solving</a:t>
            </a:r>
          </a:p>
          <a:p>
            <a:pPr algn="just"/>
            <a:r>
              <a:rPr lang="en-US" sz="2400" dirty="0">
                <a:solidFill>
                  <a:schemeClr val="tx1"/>
                </a:solidFill>
              </a:rPr>
              <a:t>Only by studying mental processes can we fully understand what organisms do.</a:t>
            </a:r>
          </a:p>
        </p:txBody>
      </p:sp>
      <p:pic>
        <p:nvPicPr>
          <p:cNvPr id="3074" name="Picture 2" descr="Examples of Cognitive Psychology and How It&amp;#39;s 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16" y="2179979"/>
            <a:ext cx="4964349" cy="3759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9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80009"/>
            <a:ext cx="11029616" cy="1013800"/>
          </a:xfrm>
        </p:spPr>
        <p:txBody>
          <a:bodyPr/>
          <a:lstStyle/>
          <a:p>
            <a:pPr lvl="0"/>
            <a:r>
              <a:rPr lang="en-US" dirty="0"/>
              <a:t>Socio-cultural perspective</a:t>
            </a:r>
            <a:br>
              <a:rPr lang="en-US" dirty="0"/>
            </a:br>
            <a:endParaRPr lang="en-US" dirty="0"/>
          </a:p>
        </p:txBody>
      </p:sp>
      <p:sp>
        <p:nvSpPr>
          <p:cNvPr id="3" name="Content Placeholder 2"/>
          <p:cNvSpPr>
            <a:spLocks noGrp="1"/>
          </p:cNvSpPr>
          <p:nvPr>
            <p:ph idx="1"/>
          </p:nvPr>
        </p:nvSpPr>
        <p:spPr>
          <a:xfrm>
            <a:off x="307975" y="2099679"/>
            <a:ext cx="6666030" cy="4368854"/>
          </a:xfrm>
        </p:spPr>
        <p:txBody>
          <a:bodyPr>
            <a:normAutofit/>
          </a:bodyPr>
          <a:lstStyle/>
          <a:p>
            <a:pPr algn="just"/>
            <a:r>
              <a:rPr lang="en-US" sz="2000" dirty="0">
                <a:solidFill>
                  <a:schemeClr val="tx1"/>
                </a:solidFill>
              </a:rPr>
              <a:t>Sociocultural theory is an emerging theory in Psychology that looks at the important contributions that society makes to individual development.</a:t>
            </a:r>
          </a:p>
          <a:p>
            <a:pPr algn="just"/>
            <a:r>
              <a:rPr lang="en-US" sz="2000" dirty="0">
                <a:solidFill>
                  <a:schemeClr val="tx1"/>
                </a:solidFill>
              </a:rPr>
              <a:t>Sociocultural theory focuses not only how adults and peers influence individual learning, but also on how and attitudes affect how learning takes place. </a:t>
            </a:r>
            <a:r>
              <a:rPr lang="en-US" sz="2000" dirty="0">
                <a:solidFill>
                  <a:srgbClr val="FF0000"/>
                </a:solidFill>
              </a:rPr>
              <a:t>cultural beliefs </a:t>
            </a:r>
          </a:p>
          <a:p>
            <a:pPr algn="just"/>
            <a:r>
              <a:rPr lang="en-US" sz="2000" dirty="0">
                <a:solidFill>
                  <a:schemeClr val="tx1"/>
                </a:solidFill>
              </a:rPr>
              <a:t>This theory stresses the interaction between developing people and the culture in which they live. </a:t>
            </a:r>
          </a:p>
          <a:p>
            <a:pPr algn="just"/>
            <a:r>
              <a:rPr lang="en-US" sz="2000" dirty="0">
                <a:solidFill>
                  <a:schemeClr val="tx1"/>
                </a:solidFill>
              </a:rPr>
              <a:t>Sociocultural theory also suggests that human learning is largely a social process.</a:t>
            </a:r>
          </a:p>
        </p:txBody>
      </p:sp>
      <p:sp>
        <p:nvSpPr>
          <p:cNvPr id="4" name="AutoShape 2" descr="Sociocultural theory of develop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6" name="Picture 14" descr="नेपाली) Lev Vygotsky - Socio-Cultural Perspective || ReadingisBest Nepali  || Psychology in Nepali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005" y="1896533"/>
            <a:ext cx="4997862" cy="49614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16"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2241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193476"/>
            <a:ext cx="11029616" cy="1013800"/>
          </a:xfrm>
        </p:spPr>
        <p:txBody>
          <a:bodyPr/>
          <a:lstStyle/>
          <a:p>
            <a:r>
              <a:rPr lang="en-US" dirty="0"/>
              <a:t>Eclectic approach </a:t>
            </a:r>
            <a:br>
              <a:rPr lang="en-US" dirty="0"/>
            </a:br>
            <a:endParaRPr lang="en-US" dirty="0"/>
          </a:p>
        </p:txBody>
      </p:sp>
      <p:sp>
        <p:nvSpPr>
          <p:cNvPr id="3" name="Content Placeholder 2"/>
          <p:cNvSpPr>
            <a:spLocks noGrp="1"/>
          </p:cNvSpPr>
          <p:nvPr>
            <p:ph idx="1"/>
          </p:nvPr>
        </p:nvSpPr>
        <p:spPr>
          <a:xfrm>
            <a:off x="349180" y="1000876"/>
            <a:ext cx="5514807" cy="4261247"/>
          </a:xfrm>
        </p:spPr>
        <p:txBody>
          <a:bodyPr/>
          <a:lstStyle/>
          <a:p>
            <a:pPr algn="just"/>
            <a:r>
              <a:rPr lang="en-US" sz="2000" dirty="0">
                <a:solidFill>
                  <a:schemeClr val="tx1"/>
                </a:solidFill>
              </a:rPr>
              <a:t>Selecting and adopting information from many different sources rather than relaying on one perspective.</a:t>
            </a:r>
          </a:p>
          <a:p>
            <a:endParaRPr lang="en-US" dirty="0"/>
          </a:p>
        </p:txBody>
      </p:sp>
      <p:pic>
        <p:nvPicPr>
          <p:cNvPr id="4" name="Picture 3"/>
          <p:cNvPicPr>
            <a:picLocks noChangeAspect="1"/>
          </p:cNvPicPr>
          <p:nvPr/>
        </p:nvPicPr>
        <p:blipFill>
          <a:blip r:embed="rId3"/>
          <a:stretch>
            <a:fillRect/>
          </a:stretch>
        </p:blipFill>
        <p:spPr>
          <a:xfrm>
            <a:off x="5942436" y="2031910"/>
            <a:ext cx="5668371" cy="4353636"/>
          </a:xfrm>
          <a:prstGeom prst="rect">
            <a:avLst/>
          </a:prstGeom>
        </p:spPr>
      </p:pic>
    </p:spTree>
    <p:extLst>
      <p:ext uri="{BB962C8B-B14F-4D97-AF65-F5344CB8AC3E}">
        <p14:creationId xmlns:p14="http://schemas.microsoft.com/office/powerpoint/2010/main" val="2950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point Thank You wallpapers, Thanks for the Slide 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733" y="2278308"/>
            <a:ext cx="5531742" cy="3580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a:t>The end</a:t>
            </a:r>
          </a:p>
        </p:txBody>
      </p:sp>
      <p:pic>
        <p:nvPicPr>
          <p:cNvPr id="10244" name="Picture 4" descr="Quotes To End A Powerpoint. Quotes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767261"/>
            <a:ext cx="6144684" cy="460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7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355" y="2076436"/>
            <a:ext cx="4096635" cy="3934071"/>
          </a:xfrm>
          <a:prstGeom prst="ellipse">
            <a:avLst/>
          </a:prstGeom>
          <a:ln>
            <a:noFill/>
          </a:ln>
          <a:effectLst>
            <a:softEdge rad="112500"/>
          </a:effectLst>
        </p:spPr>
      </p:pic>
      <p:pic>
        <p:nvPicPr>
          <p:cNvPr id="6" name="Picture 5"/>
          <p:cNvPicPr>
            <a:picLocks noChangeAspect="1"/>
          </p:cNvPicPr>
          <p:nvPr/>
        </p:nvPicPr>
        <p:blipFill>
          <a:blip r:embed="rId3"/>
          <a:stretch>
            <a:fillRect/>
          </a:stretch>
        </p:blipFill>
        <p:spPr>
          <a:xfrm>
            <a:off x="10186303" y="2963414"/>
            <a:ext cx="1537442" cy="1316253"/>
          </a:xfrm>
          <a:prstGeom prst="ellipse">
            <a:avLst/>
          </a:prstGeom>
          <a:ln>
            <a:noFill/>
          </a:ln>
          <a:effectLst>
            <a:softEdge rad="112500"/>
          </a:effectLst>
        </p:spPr>
      </p:pic>
      <p:pic>
        <p:nvPicPr>
          <p:cNvPr id="7" name="Picture 6"/>
          <p:cNvPicPr>
            <a:picLocks noChangeAspect="1"/>
          </p:cNvPicPr>
          <p:nvPr/>
        </p:nvPicPr>
        <p:blipFill>
          <a:blip r:embed="rId4"/>
          <a:stretch>
            <a:fillRect/>
          </a:stretch>
        </p:blipFill>
        <p:spPr>
          <a:xfrm>
            <a:off x="9960427" y="4744207"/>
            <a:ext cx="1650381" cy="1439779"/>
          </a:xfrm>
          <a:prstGeom prst="ellipse">
            <a:avLst/>
          </a:prstGeom>
          <a:ln>
            <a:noFill/>
          </a:ln>
          <a:effectLst>
            <a:softEdge rad="112500"/>
          </a:effectLst>
        </p:spPr>
      </p:pic>
      <p:sp>
        <p:nvSpPr>
          <p:cNvPr id="8" name="Content Placeholder 2"/>
          <p:cNvSpPr txBox="1">
            <a:spLocks/>
          </p:cNvSpPr>
          <p:nvPr/>
        </p:nvSpPr>
        <p:spPr>
          <a:xfrm>
            <a:off x="5198607" y="2320119"/>
            <a:ext cx="5756417" cy="3798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solidFill>
                  <a:schemeClr val="tx1"/>
                </a:solidFill>
                <a:latin typeface="Times New Roman" panose="02020603050405020304" pitchFamily="18" charset="0"/>
                <a:cs typeface="Times New Roman" panose="02020603050405020304" pitchFamily="18" charset="0"/>
              </a:rPr>
              <a:t>Psychology is the </a:t>
            </a:r>
            <a:r>
              <a:rPr lang="en-US">
                <a:solidFill>
                  <a:srgbClr val="FF0000"/>
                </a:solidFill>
                <a:latin typeface="Times New Roman" panose="02020603050405020304" pitchFamily="18" charset="0"/>
                <a:cs typeface="Times New Roman" panose="02020603050405020304" pitchFamily="18" charset="0"/>
              </a:rPr>
              <a:t>scientific </a:t>
            </a:r>
            <a:r>
              <a:rPr lang="en-US">
                <a:solidFill>
                  <a:schemeClr val="tx1"/>
                </a:solidFill>
                <a:latin typeface="Times New Roman" panose="02020603050405020304" pitchFamily="18" charset="0"/>
                <a:cs typeface="Times New Roman" panose="02020603050405020304" pitchFamily="18" charset="0"/>
              </a:rPr>
              <a:t>study of </a:t>
            </a:r>
            <a:r>
              <a:rPr lang="en-US">
                <a:solidFill>
                  <a:srgbClr val="FF0000"/>
                </a:solidFill>
                <a:latin typeface="Times New Roman" panose="02020603050405020304" pitchFamily="18" charset="0"/>
                <a:cs typeface="Times New Roman" panose="02020603050405020304" pitchFamily="18" charset="0"/>
              </a:rPr>
              <a:t>behavior </a:t>
            </a:r>
            <a:r>
              <a:rPr lang="en-US">
                <a:solidFill>
                  <a:schemeClr val="tx1"/>
                </a:solidFill>
                <a:latin typeface="Times New Roman" panose="02020603050405020304" pitchFamily="18" charset="0"/>
                <a:cs typeface="Times New Roman" panose="02020603050405020304" pitchFamily="18" charset="0"/>
              </a:rPr>
              <a:t>and</a:t>
            </a:r>
            <a:r>
              <a:rPr lang="en-US">
                <a:latin typeface="Times New Roman" panose="02020603050405020304" pitchFamily="18" charset="0"/>
                <a:cs typeface="Times New Roman" panose="02020603050405020304" pitchFamily="18" charset="0"/>
              </a:rPr>
              <a:t> </a:t>
            </a:r>
            <a:r>
              <a:rPr lang="en-US">
                <a:solidFill>
                  <a:srgbClr val="FF0000"/>
                </a:solidFill>
                <a:latin typeface="Times New Roman" panose="02020603050405020304" pitchFamily="18" charset="0"/>
                <a:cs typeface="Times New Roman" panose="02020603050405020304" pitchFamily="18" charset="0"/>
              </a:rPr>
              <a:t>mental processes.</a:t>
            </a:r>
            <a:r>
              <a:rPr lang="en-US">
                <a:latin typeface="Times New Roman" panose="02020603050405020304" pitchFamily="18" charset="0"/>
                <a:cs typeface="Times New Roman" panose="02020603050405020304" pitchFamily="18" charset="0"/>
              </a:rPr>
              <a:t> </a:t>
            </a:r>
          </a:p>
          <a:p>
            <a:r>
              <a:rPr lang="en-US">
                <a:solidFill>
                  <a:schemeClr val="tx1"/>
                </a:solidFill>
                <a:latin typeface="Times New Roman" panose="02020603050405020304" pitchFamily="18" charset="0"/>
                <a:cs typeface="Times New Roman" panose="02020603050405020304" pitchFamily="18" charset="0"/>
              </a:rPr>
              <a:t>Behavior: Outward or overt actions and reactions (observable) </a:t>
            </a:r>
          </a:p>
          <a:p>
            <a:pPr marL="0" indent="0">
              <a:buFont typeface="Wingdings 2" panose="05020102010507070707" pitchFamily="18" charset="2"/>
              <a:buNone/>
            </a:pPr>
            <a:r>
              <a:rPr lang="en-US">
                <a:solidFill>
                  <a:schemeClr val="tx1"/>
                </a:solidFill>
                <a:latin typeface="Times New Roman" panose="02020603050405020304" pitchFamily="18" charset="0"/>
                <a:cs typeface="Times New Roman" panose="02020603050405020304" pitchFamily="18" charset="0"/>
              </a:rPr>
              <a:t>Example: running, smiling, dancing, talking </a:t>
            </a:r>
          </a:p>
          <a:p>
            <a:pPr marL="0" indent="0">
              <a:buFont typeface="Wingdings 2" panose="05020102010507070707" pitchFamily="18" charset="2"/>
              <a:buNone/>
            </a:pPr>
            <a:endParaRPr lang="en-US">
              <a:solidFill>
                <a:schemeClr val="tx1"/>
              </a:solidFill>
              <a:latin typeface="Times New Roman" panose="02020603050405020304" pitchFamily="18" charset="0"/>
              <a:cs typeface="Times New Roman" panose="02020603050405020304" pitchFamily="18" charset="0"/>
            </a:endParaRPr>
          </a:p>
          <a:p>
            <a:r>
              <a:rPr lang="en-US">
                <a:solidFill>
                  <a:schemeClr val="tx1"/>
                </a:solidFill>
                <a:latin typeface="Times New Roman" panose="02020603050405020304" pitchFamily="18" charset="0"/>
                <a:cs typeface="Times New Roman" panose="02020603050405020304" pitchFamily="18" charset="0"/>
              </a:rPr>
              <a:t>Mental Processes: all internal, covert activity of mind (hidden) </a:t>
            </a:r>
          </a:p>
          <a:p>
            <a:pPr marL="0" indent="0">
              <a:buFont typeface="Wingdings 2" panose="05020102010507070707" pitchFamily="18" charset="2"/>
              <a:buNone/>
            </a:pPr>
            <a:r>
              <a:rPr lang="en-US">
                <a:solidFill>
                  <a:schemeClr val="tx1"/>
                </a:solidFill>
                <a:latin typeface="Times New Roman" panose="02020603050405020304" pitchFamily="18" charset="0"/>
                <a:cs typeface="Times New Roman" panose="02020603050405020304" pitchFamily="18" charset="0"/>
              </a:rPr>
              <a:t>Example: thoughts, dreaming, sensations, feelings</a:t>
            </a:r>
          </a:p>
          <a:p>
            <a:pPr algn="just"/>
            <a:endParaRPr lang="en-US">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8826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word "psychology" comes from the Greek word psyche meaning "breath, spirit, soul", and the Greek word logos meaning the study of something. Thus we can conclude that psychology is the study of soul.</a:t>
            </a:r>
          </a:p>
          <a:p>
            <a:pPr algn="just"/>
            <a:r>
              <a:rPr lang="en-US" dirty="0">
                <a:solidFill>
                  <a:schemeClr val="tx1"/>
                </a:solidFill>
                <a:latin typeface="Times New Roman" panose="02020603050405020304" pitchFamily="18" charset="0"/>
                <a:cs typeface="Times New Roman" panose="02020603050405020304" pitchFamily="18" charset="0"/>
              </a:rPr>
              <a:t>Psychology is an offspring of subject </a:t>
            </a:r>
            <a:r>
              <a:rPr lang="en-US" dirty="0">
                <a:solidFill>
                  <a:srgbClr val="FF0000"/>
                </a:solidFill>
                <a:latin typeface="Times New Roman" panose="02020603050405020304" pitchFamily="18" charset="0"/>
                <a:cs typeface="Times New Roman" panose="02020603050405020304" pitchFamily="18" charset="0"/>
              </a:rPr>
              <a:t>philosophy.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89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Psychology as a science</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40000" contrast="-20000"/>
                    </a14:imgEffect>
                  </a14:imgLayer>
                </a14:imgProps>
              </a:ext>
            </a:extLst>
          </a:blip>
          <a:stretch>
            <a:fillRect/>
          </a:stretch>
        </p:blipFill>
        <p:spPr>
          <a:xfrm>
            <a:off x="291294" y="1940311"/>
            <a:ext cx="11609410" cy="4527027"/>
          </a:xfrm>
          <a:prstGeom prst="ellipse">
            <a:avLst/>
          </a:prstGeom>
          <a:ln>
            <a:noFill/>
          </a:ln>
          <a:effectLst>
            <a:softEdge rad="112500"/>
          </a:effectLst>
        </p:spPr>
      </p:pic>
      <p:sp>
        <p:nvSpPr>
          <p:cNvPr id="3" name="Content Placeholder 2"/>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Based on scientific principles that emphasizes empiricism, or knowledge based on observation</a:t>
            </a:r>
          </a:p>
          <a:p>
            <a:r>
              <a:rPr lang="en-US" dirty="0">
                <a:solidFill>
                  <a:schemeClr val="tx1"/>
                </a:solidFill>
                <a:latin typeface="Times New Roman" panose="02020603050405020304" pitchFamily="18" charset="0"/>
                <a:cs typeface="Times New Roman" panose="02020603050405020304" pitchFamily="18" charset="0"/>
              </a:rPr>
              <a:t> Systematic collection and examination of data (empirical evidence) to support or disprove hypotheses (predictions) rather than depending on common sense. </a:t>
            </a:r>
          </a:p>
          <a:p>
            <a:endParaRPr lang="en-US" dirty="0"/>
          </a:p>
          <a:p>
            <a:pPr marL="0" indent="0" algn="ctr">
              <a:buNone/>
            </a:pPr>
            <a:r>
              <a:rPr lang="en-US" sz="2800" dirty="0">
                <a:solidFill>
                  <a:schemeClr val="tx1"/>
                </a:solidFill>
                <a:latin typeface="Times New Roman" panose="02020603050405020304" pitchFamily="18" charset="0"/>
                <a:cs typeface="Times New Roman" panose="02020603050405020304" pitchFamily="18" charset="0"/>
              </a:rPr>
              <a:t>“Psychology is the </a:t>
            </a:r>
            <a:r>
              <a:rPr lang="en-US" sz="2800" dirty="0">
                <a:solidFill>
                  <a:srgbClr val="FF0000"/>
                </a:solidFill>
                <a:latin typeface="Times New Roman" panose="02020603050405020304" pitchFamily="18" charset="0"/>
                <a:cs typeface="Times New Roman" panose="02020603050405020304" pitchFamily="18" charset="0"/>
              </a:rPr>
              <a:t>scientific </a:t>
            </a:r>
            <a:r>
              <a:rPr lang="en-US" sz="2800" dirty="0">
                <a:solidFill>
                  <a:schemeClr val="tx1"/>
                </a:solidFill>
                <a:latin typeface="Times New Roman" panose="02020603050405020304" pitchFamily="18" charset="0"/>
                <a:cs typeface="Times New Roman" panose="02020603050405020304" pitchFamily="18" charset="0"/>
              </a:rPr>
              <a:t>study of </a:t>
            </a:r>
            <a:r>
              <a:rPr lang="en-US" sz="2800" dirty="0">
                <a:solidFill>
                  <a:srgbClr val="FF0000"/>
                </a:solidFill>
                <a:latin typeface="Times New Roman" panose="02020603050405020304" pitchFamily="18" charset="0"/>
                <a:cs typeface="Times New Roman" panose="02020603050405020304" pitchFamily="18" charset="0"/>
              </a:rPr>
              <a:t>behavior </a:t>
            </a:r>
            <a:r>
              <a:rPr lang="en-US" sz="2800" dirty="0">
                <a:solidFill>
                  <a:schemeClr val="tx1"/>
                </a:solidFill>
                <a:latin typeface="Times New Roman" panose="02020603050405020304" pitchFamily="18" charset="0"/>
                <a:cs typeface="Times New Roman" panose="02020603050405020304" pitchFamily="18" charset="0"/>
              </a:rPr>
              <a:t>and</a:t>
            </a:r>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mental processes.</a:t>
            </a:r>
            <a:r>
              <a:rPr lang="en-US" sz="2800" dirty="0">
                <a:solidFill>
                  <a:schemeClr val="tx1"/>
                </a:solidFill>
                <a:latin typeface="Times New Roman" panose="02020603050405020304" pitchFamily="18" charset="0"/>
                <a:cs typeface="Times New Roman" panose="02020603050405020304" pitchFamily="18" charset="0"/>
              </a:rPr>
              <a:t>”</a:t>
            </a:r>
          </a:p>
          <a:p>
            <a:endParaRPr lang="en-US" dirty="0"/>
          </a:p>
          <a:p>
            <a:endParaRPr lang="en-US" dirty="0"/>
          </a:p>
        </p:txBody>
      </p:sp>
    </p:spTree>
    <p:extLst>
      <p:ext uri="{BB962C8B-B14F-4D97-AF65-F5344CB8AC3E}">
        <p14:creationId xmlns:p14="http://schemas.microsoft.com/office/powerpoint/2010/main" val="18573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psychology</a:t>
            </a:r>
          </a:p>
        </p:txBody>
      </p:sp>
      <p:pic>
        <p:nvPicPr>
          <p:cNvPr id="6" name="Picture 5"/>
          <p:cNvPicPr>
            <a:picLocks noChangeAspect="1"/>
          </p:cNvPicPr>
          <p:nvPr/>
        </p:nvPicPr>
        <p:blipFill>
          <a:blip r:embed="rId3"/>
          <a:stretch>
            <a:fillRect/>
          </a:stretch>
        </p:blipFill>
        <p:spPr>
          <a:xfrm>
            <a:off x="7415235" y="2180496"/>
            <a:ext cx="4096867" cy="3944454"/>
          </a:xfrm>
          <a:prstGeom prst="rect">
            <a:avLst/>
          </a:prstGeom>
        </p:spPr>
      </p:pic>
      <p:sp>
        <p:nvSpPr>
          <p:cNvPr id="7" name="Content Placeholder 4"/>
          <p:cNvSpPr txBox="1">
            <a:spLocks/>
          </p:cNvSpPr>
          <p:nvPr/>
        </p:nvSpPr>
        <p:spPr>
          <a:xfrm>
            <a:off x="581192" y="1567179"/>
            <a:ext cx="6655949" cy="4175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solidFill>
                  <a:schemeClr val="tx1"/>
                </a:solidFill>
                <a:latin typeface="+mj-lt"/>
                <a:cs typeface="Times New Roman" panose="02020603050405020304" pitchFamily="18" charset="0"/>
              </a:rPr>
              <a:t>Psychology today covers enormous range of scope or fields</a:t>
            </a:r>
            <a:r>
              <a:rPr lang="en-US" dirty="0">
                <a:latin typeface="+mj-lt"/>
                <a:cs typeface="Times New Roman" panose="02020603050405020304" pitchFamily="18" charset="0"/>
              </a:rPr>
              <a:t>.</a:t>
            </a:r>
          </a:p>
          <a:p>
            <a:pPr algn="just"/>
            <a:endParaRPr lang="en-US" dirty="0">
              <a:latin typeface="+mj-lt"/>
              <a:cs typeface="Times New Roman" panose="02020603050405020304" pitchFamily="18" charset="0"/>
            </a:endParaRPr>
          </a:p>
          <a:p>
            <a:pPr algn="just"/>
            <a:r>
              <a:rPr lang="en-US" dirty="0">
                <a:solidFill>
                  <a:srgbClr val="C00000"/>
                </a:solidFill>
                <a:latin typeface="+mj-lt"/>
                <a:cs typeface="Times New Roman" panose="02020603050405020304" pitchFamily="18" charset="0"/>
              </a:rPr>
              <a:t>Basic psychology: </a:t>
            </a:r>
            <a:r>
              <a:rPr lang="en-US" dirty="0">
                <a:solidFill>
                  <a:schemeClr val="tx1"/>
                </a:solidFill>
                <a:latin typeface="+mj-lt"/>
                <a:cs typeface="Times New Roman" panose="02020603050405020304" pitchFamily="18" charset="0"/>
              </a:rPr>
              <a:t>it is the study of mind and behavior</a:t>
            </a:r>
          </a:p>
          <a:p>
            <a:pPr algn="just"/>
            <a:r>
              <a:rPr lang="en-US" dirty="0">
                <a:solidFill>
                  <a:srgbClr val="C00000"/>
                </a:solidFill>
                <a:latin typeface="+mj-lt"/>
                <a:cs typeface="Times New Roman" panose="02020603050405020304" pitchFamily="18" charset="0"/>
              </a:rPr>
              <a:t>Applied psychology: </a:t>
            </a:r>
            <a:r>
              <a:rPr lang="en-US" dirty="0">
                <a:solidFill>
                  <a:schemeClr val="tx1"/>
                </a:solidFill>
                <a:latin typeface="+mj-lt"/>
                <a:cs typeface="Times New Roman" panose="02020603050405020304" pitchFamily="18" charset="0"/>
              </a:rPr>
              <a:t>methods and findings of scientific psychology to solve practical problems of human and animal behavior and experience.</a:t>
            </a:r>
          </a:p>
        </p:txBody>
      </p:sp>
    </p:spTree>
    <p:extLst>
      <p:ext uri="{BB962C8B-B14F-4D97-AF65-F5344CB8AC3E}">
        <p14:creationId xmlns:p14="http://schemas.microsoft.com/office/powerpoint/2010/main" val="394943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a:t>
            </a:r>
          </a:p>
        </p:txBody>
      </p:sp>
      <p:sp>
        <p:nvSpPr>
          <p:cNvPr id="3" name="Content Placeholder 2"/>
          <p:cNvSpPr>
            <a:spLocks noGrp="1"/>
          </p:cNvSpPr>
          <p:nvPr>
            <p:ph idx="1"/>
          </p:nvPr>
        </p:nvSpPr>
        <p:spPr/>
        <p:txBody>
          <a:bodyPr/>
          <a:lstStyle/>
          <a:p>
            <a:r>
              <a:rPr lang="en-US" dirty="0">
                <a:solidFill>
                  <a:schemeClr val="tx1"/>
                </a:solidFill>
              </a:rPr>
              <a:t>What makes psychology important in your field?</a:t>
            </a:r>
          </a:p>
        </p:txBody>
      </p:sp>
    </p:spTree>
    <p:extLst>
      <p:ext uri="{BB962C8B-B14F-4D97-AF65-F5344CB8AC3E}">
        <p14:creationId xmlns:p14="http://schemas.microsoft.com/office/powerpoint/2010/main" val="70978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1337</TotalTime>
  <Words>2050</Words>
  <Application>Microsoft Office PowerPoint</Application>
  <PresentationFormat>Widescreen</PresentationFormat>
  <Paragraphs>205</Paragraphs>
  <Slides>45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Calibri</vt:lpstr>
      <vt:lpstr>Gill Sans MT</vt:lpstr>
      <vt:lpstr>Source Sans Pro</vt:lpstr>
      <vt:lpstr>Times New Roman</vt:lpstr>
      <vt:lpstr>Wingdings</vt:lpstr>
      <vt:lpstr>Wingdings 2</vt:lpstr>
      <vt:lpstr>Dividend</vt:lpstr>
      <vt:lpstr>Introduction to psychology (WEEK 1)</vt:lpstr>
      <vt:lpstr>LEARNING OUTCOMES</vt:lpstr>
      <vt:lpstr>VIDEO</vt:lpstr>
      <vt:lpstr>PowerPoint Presentation</vt:lpstr>
      <vt:lpstr>PowerPoint Presentation</vt:lpstr>
      <vt:lpstr>Cont.…</vt:lpstr>
      <vt:lpstr>Psychology as a science</vt:lpstr>
      <vt:lpstr>Scope of psychology</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 </vt:lpstr>
      <vt:lpstr>Branches of Psychology</vt:lpstr>
      <vt:lpstr>The Historical Origins of psychology</vt:lpstr>
      <vt:lpstr>Supernatural Elements</vt:lpstr>
      <vt:lpstr>EARLY DEMONOLOGY</vt:lpstr>
      <vt:lpstr>Trephining</vt:lpstr>
      <vt:lpstr>Greek philosophers</vt:lpstr>
      <vt:lpstr>HYPOCRATES</vt:lpstr>
      <vt:lpstr>17th century starts</vt:lpstr>
      <vt:lpstr>PowerPoint Presentation</vt:lpstr>
      <vt:lpstr>The beginnings of scientific psychology</vt:lpstr>
      <vt:lpstr>PowerPoint Presentation</vt:lpstr>
      <vt:lpstr>PowerPoint Presentation</vt:lpstr>
      <vt:lpstr>  Structuralism </vt:lpstr>
      <vt:lpstr>functionalism</vt:lpstr>
      <vt:lpstr>PowerPoint Presentation</vt:lpstr>
      <vt:lpstr>Gestalt Psychology</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 </vt:lpstr>
      <vt:lpstr>Cognitive perspective </vt:lpstr>
      <vt:lpstr>Socio-cultural perspective </vt:lpstr>
      <vt:lpstr>Eclectic approach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Syed Hassan</cp:lastModifiedBy>
  <cp:revision>99</cp:revision>
  <dcterms:created xsi:type="dcterms:W3CDTF">2022-01-27T05:02:18Z</dcterms:created>
  <dcterms:modified xsi:type="dcterms:W3CDTF">2022-03-07T10:21:32Z</dcterms:modified>
</cp:coreProperties>
</file>